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g1012-04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g1012-04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3ae54d627fa9b466.jpg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f1ea617ce31ddd03.jpg"/>
  <Relationship Id="rId3" Type="http://schemas.openxmlformats.org/officeDocument/2006/relationships/image" Target="../media/image_d8cb2808125e362f.jpg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59e117e0113d2030.png"/>
  <Relationship Id="rId3" Type="http://schemas.openxmlformats.org/officeDocument/2006/relationships/image" Target="../media/image_734c5346debc2b3e.png"/>
  <Relationship Id="rId4" Type="http://schemas.openxmlformats.org/officeDocument/2006/relationships/image" Target="../media/image_9b9723ec94f46975.png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grpSp>
        <p:nvGrpSpPr>
          <p:cNvPr id="5" name="cover-panel"/>
          <p:cNvGrpSpPr/>
          <p:nvPr/>
        </p:nvGrpSpPr>
        <p:grpSpPr>
          <a:xfrm>
            <a:off x="0" y="0"/>
            <a:ext cx="6696075" cy="6858000"/>
            <a:chOff x="0" y="0"/>
            <a:chExt cx="6696075" cy="6858000"/>
          </a:xfrm>
        </p:grpSpPr>
        <p:sp>
          <p:nvSpPr>
            <p:cNvPr id="3" name="Rectangle 3"/>
            <p:cNvSpPr/>
            <p:nvPr/>
          </p:nvSpPr>
          <p:spPr>
            <a:xfrm>
              <a:off x="0" y="0"/>
              <a:ext cx="6667500" cy="6858000"/>
            </a:xfrm>
            <a:prstGeom prst="rect">
              <a:avLst/>
            </a:prstGeom>
            <a:solidFill>
              <a:srgbClr val="161C24"/>
            </a:solidFill>
            <a:ln>
              <a:noFill/>
            </a:ln>
          </p:spPr>
        </p:sp>
        <p:sp>
          <p:nvSpPr>
            <p:cNvPr id="4" name="Rectangle 4"/>
            <p:cNvSpPr/>
            <p:nvPr/>
          </p:nvSpPr>
          <p:spPr>
            <a:xfrm>
              <a:off x="6667500" y="0"/>
              <a:ext cx="28575" cy="6858000"/>
            </a:xfrm>
            <a:prstGeom prst="rect">
              <a:avLst/>
            </a:prstGeom>
            <a:solidFill>
              <a:srgbClr val="C2570A"/>
            </a:solidFill>
            <a:ln>
              <a:noFill/>
            </a:ln>
          </p:spPr>
        </p:sp>
      </p:grpSp>
      <p:grpSp>
        <p:nvGrpSpPr>
          <p:cNvPr id="9" name="cover-photo"/>
          <p:cNvGrpSpPr/>
          <p:nvPr/>
        </p:nvGrpSpPr>
        <p:grpSpPr>
          <a:xfrm>
            <a:off x="7143750" y="1466850"/>
            <a:ext cx="4572000" cy="3854704"/>
            <a:chOff x="7143750" y="1466850"/>
            <a:chExt cx="4572000" cy="3854704"/>
          </a:xfrm>
        </p:grpSpPr>
        <p:sp>
          <p:nvSpPr>
            <p:cNvPr id="6" name="Rectangle 6"/>
            <p:cNvSpPr/>
            <p:nvPr/>
          </p:nvSpPr>
          <p:spPr>
            <a:xfrm>
              <a:off x="7143750" y="1466850"/>
              <a:ext cx="4572000" cy="3467100"/>
            </a:xfrm>
            <a:prstGeom prst="roundRect">
              <a:avLst>
                <a:gd name="adj" fmla="val 1648"/>
              </a:avLst>
            </a:prstGeom>
            <a:solidFill>
              <a:srgbClr val="C2570A"/>
            </a:solidFill>
            <a:ln>
              <a:noFill/>
            </a:ln>
          </p:spPr>
        </p:sp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19950" y="1727775"/>
              <a:ext cx="4419600" cy="2945249"/>
            </a:xfrm>
            <a:prstGeom prst="rect">
              <a:avLst/>
            </a:prstGeom>
          </p:spPr>
        </p:pic>
        <p:sp>
          <p:nvSpPr>
            <p:cNvPr id="8" name="TextBox 8"/>
            <p:cNvSpPr txBox="1"/>
            <p:nvPr/>
          </p:nvSpPr>
          <p:spPr>
            <a:xfrm>
              <a:off x="7210806" y="496951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一只木法槌放在桌上</a:t>
              </a:r>
            </a:p>
          </p:txBody>
        </p:sp>
      </p:grpSp>
      <p:grpSp>
        <p:nvGrpSpPr>
          <p:cNvPr id="17" name="cover-text"/>
          <p:cNvGrpSpPr/>
          <p:nvPr/>
        </p:nvGrpSpPr>
        <p:grpSpPr>
          <a:xfrm>
            <a:off x="590550" y="1345565"/>
            <a:ext cx="6025515" cy="5191379"/>
            <a:chOff x="590550" y="1345565"/>
            <a:chExt cx="6025515" cy="5191379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1345565"/>
              <a:ext cx="4853772" cy="11049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AI 治理与未来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00456" y="2310130"/>
              <a:ext cx="60156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高中（十至十二年级） · 10—12 年级 · 1 课时 · 45 分钟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810000"/>
              <a:ext cx="5715000" cy="830580"/>
            </a:xfrm>
            <a:prstGeom prst="roundRect">
              <a:avLst>
                <a:gd name="adj" fmla="val 16055"/>
              </a:avLst>
            </a:prstGeom>
            <a:solidFill>
              <a:srgbClr val="2A303A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609600" y="3810000"/>
              <a:ext cx="57150" cy="83058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81634" y="3980815"/>
              <a:ext cx="475259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EDE9E3"/>
                  </a:solidFill>
                  <a:latin typeface="+mn-lt"/>
                  <a:ea typeface="+mn-ea"/>
                  <a:cs typeface="+mn-cs"/>
                </a:rPr>
                <a:t>上节课交方案，这节课定立场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00456" y="588010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人工智能通识教育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00456" y="6184900"/>
              <a:ext cx="56436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本课件配合《AI 治理与未来》教学设计（教案）使用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7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2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39597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先说出来，不急着分类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3" name="zone-ask"/>
          <p:cNvGrpSpPr/>
          <p:nvPr/>
        </p:nvGrpSpPr>
        <p:grpSpPr>
          <a:xfrm>
            <a:off x="590550" y="2853690"/>
            <a:ext cx="10991850" cy="3242310"/>
            <a:chOff x="590550" y="2853690"/>
            <a:chExt cx="10991850" cy="3242310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2853690"/>
              <a:ext cx="7792212" cy="1390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200" b="1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你最担心它做什么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6096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6667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122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4484" y="509524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抢我工作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815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44386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5841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596384" y="509524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编造事实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1534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82105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3560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368284" y="509524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偷看数据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7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3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39597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三层框架问的是三件事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能力从哪里来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能力该怎样被约束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约束之下人怎么办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目标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4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39597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下课每组交一张立场卡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goals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876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914400" y="3095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82937" y="3184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05534" y="30988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一句立场三条论据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09600" y="4019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609600" y="4019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914400" y="4238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829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605534" y="42418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回应一条最强质疑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609600" y="5162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5162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914400" y="5381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82937" y="5470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05534" y="53848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写清改了什么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路线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5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六个环节，最后写一份立场书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6" name="zone-route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1204912" y="318135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373450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946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装进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框架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19276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7 分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2466975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2466975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3062288" y="318135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3230825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953322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选定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议题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010014" y="5689600"/>
              <a:ext cx="5998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10 分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4324350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4324350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4919662" y="318135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5088200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810696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压力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测试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867389" y="5689600"/>
              <a:ext cx="5998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12 分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6181725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6181725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6777038" y="318135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945575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668071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修订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陈述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791401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8 分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8039100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8039100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6" name="Ellipse 36"/>
            <p:cNvSpPr/>
            <p:nvPr/>
          </p:nvSpPr>
          <p:spPr>
            <a:xfrm>
              <a:off x="8634412" y="3181350"/>
              <a:ext cx="495300" cy="4953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8802950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8525446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写立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场书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648776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5 分</a:t>
              </a:r>
            </a:p>
          </p:txBody>
        </p:sp>
        <p:sp>
          <p:nvSpPr>
            <p:cNvPr id="40" name="Rectangle 40"/>
            <p:cNvSpPr/>
            <p:nvPr/>
          </p:nvSpPr>
          <p:spPr>
            <a:xfrm>
              <a:off x="9896475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41" name="Rectangle 41"/>
            <p:cNvSpPr/>
            <p:nvPr/>
          </p:nvSpPr>
          <p:spPr>
            <a:xfrm>
              <a:off x="9896475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42" name="Ellipse 42"/>
            <p:cNvSpPr/>
            <p:nvPr/>
          </p:nvSpPr>
          <p:spPr>
            <a:xfrm>
              <a:off x="10491788" y="3181350"/>
              <a:ext cx="495300" cy="4953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10660325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0382822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课程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收口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0506151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3 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10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6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立场要有一句话和三条论据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立场：一句话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论据：三条各带出处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标出哪条是感受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10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7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042767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治理论文 2018 年见顶后一路走低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0" name="zone-imgs"/>
          <p:cNvGrpSpPr/>
          <p:nvPr/>
        </p:nvGrpSpPr>
        <p:grpSpPr>
          <a:xfrm>
            <a:off x="600456" y="2876550"/>
            <a:ext cx="10981944" cy="3207004"/>
            <a:chOff x="600456" y="2876550"/>
            <a:chExt cx="10981944" cy="32070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52959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3058641"/>
              <a:ext cx="5295900" cy="2379018"/>
            </a:xfrm>
            <a:prstGeom prst="rect">
              <a:avLst/>
            </a:prstGeom>
          </p:spPr>
        </p:pic>
        <p:sp>
          <p:nvSpPr>
            <p:cNvPr id="12" name="Ellipse 12"/>
            <p:cNvSpPr/>
            <p:nvPr/>
          </p:nvSpPr>
          <p:spPr>
            <a:xfrm>
              <a:off x="6667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897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731510"/>
              <a:ext cx="31683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2018 年见顶，2022 年只剩三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286500" y="2876550"/>
              <a:ext cx="52959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76315" y="2876550"/>
              <a:ext cx="4116270" cy="2743200"/>
            </a:xfrm>
            <a:prstGeom prst="rect">
              <a:avLst/>
            </a:prstGeom>
          </p:spPr>
        </p:pic>
        <p:sp>
          <p:nvSpPr>
            <p:cNvPr id="17" name="Ellipse 17"/>
            <p:cNvSpPr/>
            <p:nvPr/>
          </p:nvSpPr>
          <p:spPr>
            <a:xfrm>
              <a:off x="63436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4666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277356" y="573151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圆桌论坛的听众席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600456" y="6318250"/>
            <a:ext cx="5106924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图上能读出什么就写什么，读不出就写我不知道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12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8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先让它把三个质疑打过来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6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2584" y="448945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贴上立场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72973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要三个质疑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23" name="Ellipse 23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5968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标出哪一步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12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9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39597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它给的质疑，也可能编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6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880110" y="3509010"/>
              <a:ext cx="265747" cy="220980"/>
            </a:xfrm>
            <a:custGeom>
              <a:avLst/>
              <a:gdLst/>
              <a:ahLst/>
              <a:cxnLst/>
              <a:rect l="l" t="t" r="r" b="b"/>
              <a:pathLst>
                <a:path w="265747" h="220980">
                  <a:moveTo>
                    <a:pt x="0" y="123825"/>
                  </a:moveTo>
                  <a:lnTo>
                    <a:pt x="97155" y="220980"/>
                  </a:lnTo>
                  <a:lnTo>
                    <a:pt x="265747" y="0"/>
                  </a:lnTo>
                </a:path>
              </a:pathLst>
            </a:custGeom>
            <a:noFill/>
            <a:ln w="47625" cap="rnd">
              <a:solidFill>
                <a:srgbClr val="C2570A"/>
              </a:solidFill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319784" y="3375025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查过来源再采纳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61010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FEF6F3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923925" y="5267325"/>
              <a:ext cx="171450" cy="171450"/>
            </a:xfrm>
            <a:custGeom>
              <a:avLst/>
              <a:gdLst/>
              <a:ahLst/>
              <a:cxnLst/>
              <a:rect l="l" t="t" r="r" b="b"/>
              <a:pathLst>
                <a:path w="171450" h="171450">
                  <a:moveTo>
                    <a:pt x="0" y="0"/>
                  </a:moveTo>
                  <a:lnTo>
                    <a:pt x="171450" y="171450"/>
                  </a:lnTo>
                  <a:moveTo>
                    <a:pt x="171450" y="0"/>
                  </a:moveTo>
                  <a:lnTo>
                    <a:pt x="0" y="17145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B8442A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319784" y="5108575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照抄它说的不核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12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10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432440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该上线还是先别上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compare"/>
          <p:cNvGrpSpPr/>
          <p:nvPr/>
        </p:nvGrpSpPr>
        <p:grpSpPr>
          <a:xfrm>
            <a:off x="609600" y="2790825"/>
            <a:ext cx="10972800" cy="3305175"/>
            <a:chOff x="609600" y="2790825"/>
            <a:chExt cx="10972800" cy="3305175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B8442A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747010" y="292735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我们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FBEDE8"/>
            </a:solidFill>
            <a:ln w="19050">
              <a:solidFill>
                <a:srgbClr val="B8442A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81634" y="4003675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能省下每天二十分钟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5532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2C6E8F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872347" y="2927350"/>
              <a:ext cx="39090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它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5532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E9F1F6"/>
            </a:solidFill>
            <a:ln w="19050">
              <a:solidFill>
                <a:srgbClr val="2C6E8F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825234" y="4003675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它会把三次订正判错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5715000" y="2790825"/>
              <a:ext cx="762000" cy="762000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8A9099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970270" y="309753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5970270" y="324612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5997892" y="3040380"/>
              <a:ext cx="196215" cy="262890"/>
            </a:xfrm>
            <a:custGeom>
              <a:avLst/>
              <a:gdLst/>
              <a:ahLst/>
              <a:cxnLst/>
              <a:rect l="l" t="t" r="r" b="b"/>
              <a:pathLst>
                <a:path w="196215" h="262890">
                  <a:moveTo>
                    <a:pt x="0" y="262890"/>
                  </a:moveTo>
                  <a:lnTo>
                    <a:pt x="196215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5067300"/>
              <a:ext cx="10972800" cy="1028700"/>
            </a:xfrm>
            <a:prstGeom prst="roundRect">
              <a:avLst>
                <a:gd name="adj" fmla="val 14815"/>
              </a:avLst>
            </a:prstGeom>
            <a:solidFill>
              <a:srgbClr val="F2F8FA"/>
            </a:solidFill>
            <a:ln w="19050">
              <a:solidFill>
                <a:srgbClr val="1F6F8B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609600" y="5067300"/>
              <a:ext cx="57150" cy="102870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19734" y="5337175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两边都成立，规则得你写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11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39597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三种回应只差一种算数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880110" y="3220402"/>
              <a:ext cx="265747" cy="220027"/>
            </a:xfrm>
            <a:custGeom>
              <a:avLst/>
              <a:gdLst/>
              <a:ahLst/>
              <a:cxnLst/>
              <a:rect l="l" t="t" r="r" b="b"/>
              <a:pathLst>
                <a:path w="265747" h="220027">
                  <a:moveTo>
                    <a:pt x="0" y="122872"/>
                  </a:moveTo>
                  <a:lnTo>
                    <a:pt x="97155" y="220027"/>
                  </a:lnTo>
                  <a:lnTo>
                    <a:pt x="265747" y="0"/>
                  </a:lnTo>
                </a:path>
              </a:pathLst>
            </a:custGeom>
            <a:noFill/>
            <a:ln w="47625" cap="rnd">
              <a:solidFill>
                <a:srgbClr val="C2570A"/>
              </a:solidFill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319784" y="30861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驳回去并给依据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880110" y="4375785"/>
              <a:ext cx="265747" cy="220980"/>
            </a:xfrm>
            <a:custGeom>
              <a:avLst/>
              <a:gdLst/>
              <a:ahLst/>
              <a:cxnLst/>
              <a:rect l="l" t="t" r="r" b="b"/>
              <a:pathLst>
                <a:path w="265747" h="220980">
                  <a:moveTo>
                    <a:pt x="0" y="123825"/>
                  </a:moveTo>
                  <a:lnTo>
                    <a:pt x="97155" y="220980"/>
                  </a:lnTo>
                  <a:lnTo>
                    <a:pt x="265747" y="0"/>
                  </a:lnTo>
                </a:path>
              </a:pathLst>
            </a:custGeom>
            <a:noFill/>
            <a:ln w="47625" cap="rnd">
              <a:solidFill>
                <a:srgbClr val="C2570A"/>
              </a:solidFill>
              <a:round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319784" y="42418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承认这里我说错了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EF6F3"/>
            </a:solidFill>
            <a:ln>
              <a:noFill/>
            </a:ln>
          </p:spPr>
        </p:sp>
        <p:sp>
          <p:nvSpPr>
            <p:cNvPr id="17" name="Freeform 17"/>
            <p:cNvSpPr/>
            <p:nvPr/>
          </p:nvSpPr>
          <p:spPr>
            <a:xfrm>
              <a:off x="923925" y="5555932"/>
              <a:ext cx="171450" cy="171450"/>
            </a:xfrm>
            <a:custGeom>
              <a:avLst/>
              <a:gdLst/>
              <a:ahLst/>
              <a:cxnLst/>
              <a:rect l="l" t="t" r="r" b="b"/>
              <a:pathLst>
                <a:path w="171450" h="171450">
                  <a:moveTo>
                    <a:pt x="0" y="0"/>
                  </a:moveTo>
                  <a:lnTo>
                    <a:pt x="171450" y="171450"/>
                  </a:lnTo>
                  <a:moveTo>
                    <a:pt x="171450" y="0"/>
                  </a:moveTo>
                  <a:lnTo>
                    <a:pt x="0" y="17145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B8442A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319784" y="539750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装作没看见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12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改了什么、为什么改、或者不改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6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2584" y="448945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改的那处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72973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对应哪条质疑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23" name="Ellipse 23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5968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理由是什么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环节五 · 5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13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共识写左边，分歧写右边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FEAF7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我们想清楚的三条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F2FB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我们还没想清的两条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FEAF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分歧不是失败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环节六 · 3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14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十六课走到今天，剩下判断力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FEAF7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从看见到看懂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F2FB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从看懂到做出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FEAF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从做到看清自己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板书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15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48601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三块板书，全程不擦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三层框架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立场卡三栏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共识与分歧待议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量规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16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你今天做到第几档，自己勾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0" name="zone-table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790575"/>
            </a:xfrm>
            <a:prstGeom prst="rect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33806" y="3113088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维度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89610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4 迁移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83920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3 熟练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78230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2 合格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72540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 起步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33806" y="3913188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论据可查证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4619625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6562725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505825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10467975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4467225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4476750"/>
              <a:ext cx="10972800" cy="8096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33806" y="4722812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回应有依据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4619625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6562725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505825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10467975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609600" y="5276850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33806" y="5532438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修订有交代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4619625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6562725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8505825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10467975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609600" y="6086475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609600" y="2876550"/>
              <a:ext cx="10972800" cy="952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6" name="Rectangle 36"/>
            <p:cNvSpPr/>
            <p:nvPr/>
          </p:nvSpPr>
          <p:spPr>
            <a:xfrm>
              <a:off x="377190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7" name="Rectangle 37"/>
            <p:cNvSpPr/>
            <p:nvPr/>
          </p:nvSpPr>
          <p:spPr>
            <a:xfrm>
              <a:off x="571500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765810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960120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sp>
        <p:nvSpPr>
          <p:cNvPr id="41" name="TextBox 41"/>
          <p:cNvSpPr txBox="1"/>
          <p:nvPr/>
        </p:nvSpPr>
        <p:spPr>
          <a:xfrm>
            <a:off x="600456" y="6318250"/>
            <a:ext cx="5591556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完整四级量规在《学习任务单》第七节，不上投影屏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任务单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17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这三栏得你自己填，抄它的不算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6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25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立场与论据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72973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核验与回应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23" name="Ellipse 23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5968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修订与承诺</a:t>
              </a: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600456" y="6318250"/>
            <a:ext cx="3410712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论据的出处查不到就挪到感受栏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平台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18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今天你只会用到这三个画面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imgs"/>
          <p:cNvGrpSpPr/>
          <p:nvPr/>
        </p:nvGrpSpPr>
        <p:grpSpPr>
          <a:xfrm>
            <a:off x="600456" y="2876550"/>
            <a:ext cx="10981944" cy="3207004"/>
            <a:chOff x="600456" y="2876550"/>
            <a:chExt cx="10981944" cy="32070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0502" y="2876550"/>
              <a:ext cx="3038622" cy="2743200"/>
            </a:xfrm>
            <a:prstGeom prst="rect">
              <a:avLst/>
            </a:prstGeom>
          </p:spPr>
        </p:pic>
        <p:sp>
          <p:nvSpPr>
            <p:cNvPr id="12" name="Ellipse 12"/>
            <p:cNvSpPr/>
            <p:nvPr/>
          </p:nvSpPr>
          <p:spPr>
            <a:xfrm>
              <a:off x="6667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897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73151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教师端：建房拿房号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942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91025" y="3185517"/>
              <a:ext cx="3400425" cy="2125266"/>
            </a:xfrm>
            <a:prstGeom prst="rect">
              <a:avLst/>
            </a:prstGeom>
          </p:spPr>
        </p:pic>
        <p:sp>
          <p:nvSpPr>
            <p:cNvPr id="17" name="Ellipse 17"/>
            <p:cNvSpPr/>
            <p:nvPr/>
          </p:nvSpPr>
          <p:spPr>
            <a:xfrm>
              <a:off x="44513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5743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385056" y="5731510"/>
              <a:ext cx="31683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教师端房间：板书和学生列表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81788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72450" y="3185517"/>
              <a:ext cx="3400425" cy="2125266"/>
            </a:xfrm>
            <a:prstGeom prst="rect">
              <a:avLst/>
            </a:prstGeom>
          </p:spPr>
        </p:pic>
        <p:sp>
          <p:nvSpPr>
            <p:cNvPr id="22" name="Ellipse 22"/>
            <p:cNvSpPr/>
            <p:nvPr/>
          </p:nvSpPr>
          <p:spPr>
            <a:xfrm>
              <a:off x="82359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3589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169656" y="5731510"/>
              <a:ext cx="31683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学生端：只读，看板书和回答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改进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19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这套课还能再往前走一步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00100" y="31019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10234" y="30861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让立场书多人共编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00100" y="42576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10234" y="42418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让平台查政策原文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00100" y="54133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10234" y="53975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让课堂能回放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00456" y="6318250"/>
            <a:ext cx="4379976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以上三项当前平台暂未提供，属规划方向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grpSp>
        <p:nvGrpSpPr>
          <p:cNvPr id="7" name="end-head"/>
          <p:cNvGrpSpPr/>
          <p:nvPr/>
        </p:nvGrpSpPr>
        <p:grpSpPr>
          <a:xfrm>
            <a:off x="590550" y="666750"/>
            <a:ext cx="11000994" cy="1657191"/>
            <a:chOff x="590550" y="666750"/>
            <a:chExt cx="11000994" cy="1657191"/>
          </a:xfrm>
        </p:grpSpPr>
        <p:sp>
          <p:nvSpPr>
            <p:cNvPr id="3" name="Rectangle 3"/>
            <p:cNvSpPr/>
            <p:nvPr/>
          </p:nvSpPr>
          <p:spPr>
            <a:xfrm>
              <a:off x="609600" y="6667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下课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B93A1"/>
                  </a:solidFill>
                  <a:latin typeface="+mn-lt"/>
                  <a:ea typeface="+mn-ea"/>
                  <a:cs typeface="+mn-cs"/>
                </a:rPr>
                <a:t>20 / 20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0550" y="154670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立场书第二行同样有价值</a:t>
              </a:r>
            </a:p>
          </p:txBody>
        </p:sp>
      </p:grpSp>
      <p:grpSp>
        <p:nvGrpSpPr>
          <p:cNvPr id="20" name="zone-text"/>
          <p:cNvGrpSpPr/>
          <p:nvPr/>
        </p:nvGrpSpPr>
        <p:grpSpPr>
          <a:xfrm>
            <a:off x="609600" y="2586990"/>
            <a:ext cx="10972800" cy="3509010"/>
            <a:chOff x="609600" y="2586990"/>
            <a:chExt cx="10972800" cy="3509010"/>
          </a:xfrm>
        </p:grpSpPr>
        <p:sp>
          <p:nvSpPr>
            <p:cNvPr id="8" name="Rectangle 8"/>
            <p:cNvSpPr/>
            <p:nvPr/>
          </p:nvSpPr>
          <p:spPr>
            <a:xfrm>
              <a:off x="609600" y="2586990"/>
              <a:ext cx="10972800" cy="1004570"/>
            </a:xfrm>
            <a:prstGeom prst="roundRect">
              <a:avLst>
                <a:gd name="adj" fmla="val 17067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781050" y="28606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30537" y="2930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95984" y="284480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共识：都想清楚的三条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839210"/>
              <a:ext cx="10972800" cy="1004570"/>
            </a:xfrm>
            <a:prstGeom prst="roundRect">
              <a:avLst>
                <a:gd name="adj" fmla="val 17067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781050" y="411289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30537" y="418274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95984" y="409702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分歧：还没想清的两条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091430"/>
              <a:ext cx="10972800" cy="1004570"/>
            </a:xfrm>
            <a:prstGeom prst="roundRect">
              <a:avLst>
                <a:gd name="adj" fmla="val 17067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81050" y="536511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30537" y="543496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95984" y="534924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没统一不是失败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g1012-04">
  <a:themeElements>
    <a:clrScheme name="g1012-0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1012-04">
      <a:maj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1012-0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2026-10-26T10:48:06Z</dcterms:created>
  <dcterms:modified xsi:type="dcterms:W3CDTF">2026-10-26T10:48:06Z</dcterms:modified>
  <cp:category/>
  <cp:contentStatus/>
</cp:coreProperties>
</file>