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13-01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13-01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74a68dccfdd9387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74a68dccfdd9387.jpg"/>
  <Relationship Id="rId3" Type="http://schemas.openxmlformats.org/officeDocument/2006/relationships/image" Target="../media/image_b59f84e82bebf281.jpg"/>
  <Relationship Id="rId4" Type="http://schemas.openxmlformats.org/officeDocument/2006/relationships/image" Target="../media/image_ac59d498aa118114.jpg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74a68dccfdd9387.jpg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1543050"/>
              <a:ext cx="4419600" cy="33147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智能音箱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01283" cy="5191379"/>
            <a:chOff x="590550" y="1345565"/>
            <a:chExt cx="6001283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387477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身边的智能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小学低段（一至三年级） · 1—3 年级 · 1 课时 · 40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1325880"/>
            </a:xfrm>
            <a:prstGeom prst="roundRect">
              <a:avLst>
                <a:gd name="adj" fmla="val 10057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13258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42715"/>
              <a:ext cx="48280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你今天已经叫醒它十几次了，只</a:t>
              </a:r>
              <a:b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是没留意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本课件配合《身边的智能》教学设计（教案）使用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它不用你一句一句指挥，这才叫智能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972991"/>
              <a:ext cx="3400425" cy="2550319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智能音箱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2972991"/>
              <a:ext cx="3400425" cy="2550319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扫地机器人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8084" y="2876550"/>
              <a:ext cx="1829157" cy="2743200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智能手表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今天，你要亲手找出它的破绽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说得出凭什么算智能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找得出它没见过的东西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分得清它答的不是我们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三局棋：先听、再看，最后才轮到说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204912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34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9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唤醒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经验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4669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669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062288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308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751010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第一局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66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32435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2435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19662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8820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608386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第二局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867389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11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18172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8172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77038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94557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73774" y="3980815"/>
              <a:ext cx="901827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投票·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实测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9140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391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391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634412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8029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323135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第三局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87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8964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98964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0491788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6603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362247" y="401891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收束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061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3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先猜：它先做哪一步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1070000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它听见这句话，先干什么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去查台灯在哪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记住台灯在哪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猜你在哪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2120265"/>
            <a:chOff x="590550" y="704850"/>
            <a:chExt cx="11000994" cy="212026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35551"/>
              <a:ext cx="9136380" cy="14439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你说「把台灯打开」，它怎么知道台灯在</a:t>
              </a:r>
              <a:b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哪儿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79654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1" name="zone-big"/>
          <p:cNvGrpSpPr/>
          <p:nvPr/>
        </p:nvGrpSpPr>
        <p:grpSpPr>
          <a:xfrm>
            <a:off x="600456" y="3114675"/>
            <a:ext cx="10981944" cy="2968879"/>
            <a:chOff x="600456" y="3114675"/>
            <a:chExt cx="10981944" cy="2968879"/>
          </a:xfrm>
        </p:grpSpPr>
        <p:sp>
          <p:nvSpPr>
            <p:cNvPr id="10" name="Rectangle 10"/>
            <p:cNvSpPr/>
            <p:nvPr/>
          </p:nvSpPr>
          <p:spPr>
            <a:xfrm>
              <a:off x="609600" y="3120390"/>
              <a:ext cx="3332480" cy="2499360"/>
            </a:xfrm>
            <a:prstGeom prst="roundRect">
              <a:avLst>
                <a:gd name="adj" fmla="val 6860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3114675"/>
              <a:ext cx="3324225" cy="2495550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600456" y="573151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智能音箱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957064" y="337185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它听见的只是一串声音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4656455" y="3470592"/>
              <a:ext cx="171450" cy="17145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4551680" y="4112260"/>
              <a:ext cx="7030720" cy="190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957064" y="436372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声音先变成字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4656455" y="4462462"/>
              <a:ext cx="171450" cy="17145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4551680" y="5104130"/>
              <a:ext cx="7030720" cy="190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957064" y="535559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字再变成动作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4656455" y="5454332"/>
              <a:ext cx="171450" cy="17145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11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这一局的活，交给你们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99251"/>
            <a:ext cx="10991850" cy="3196749"/>
            <a:chOff x="590550" y="2899251"/>
            <a:chExt cx="10991850" cy="319674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992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画一个真的存在、但它没见过的东西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14909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484949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会飞的扫帚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14909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484949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会浇花的花盆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14909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484949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会数硬币的罐子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11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你画，它答，然后你记下它的原话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481137" y="3833812"/>
              <a:ext cx="314325" cy="314324"/>
              <a:chOff x="1481137" y="3833812"/>
              <a:chExt cx="314325" cy="31432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690687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75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4811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0" y="52387"/>
                    </a:move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261937"/>
                    </a:lnTo>
                    <a:cubicBezTo>
                      <a:pt x="314324" y="290870"/>
                      <a:pt x="290870" y="314324"/>
                      <a:pt x="261937" y="314324"/>
                    </a:cubicBezTo>
                    <a:lnTo>
                      <a:pt x="52387" y="314324"/>
                    </a:lnTo>
                    <a:cubicBezTo>
                      <a:pt x="23455" y="314324"/>
                      <a:pt x="0" y="290870"/>
                      <a:pt x="0" y="261937"/>
                    </a:cubicBezTo>
                    <a:lnTo>
                      <a:pt x="0" y="52387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481137" y="3957918"/>
                <a:ext cx="227012" cy="102906"/>
              </a:xfrm>
              <a:custGeom>
                <a:avLst/>
                <a:gdLst/>
                <a:ahLst/>
                <a:cxnLst/>
                <a:rect l="l" t="t" r="r" b="b"/>
                <a:pathLst>
                  <a:path w="227012" h="102906">
                    <a:moveTo>
                      <a:pt x="0" y="102906"/>
                    </a:moveTo>
                    <a:lnTo>
                      <a:pt x="87312" y="15594"/>
                    </a:lnTo>
                    <a:cubicBezTo>
                      <a:pt x="103518" y="0"/>
                      <a:pt x="123495" y="0"/>
                      <a:pt x="139700" y="15594"/>
                    </a:cubicBezTo>
                    <a:lnTo>
                      <a:pt x="227012" y="102906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673225" y="3992843"/>
                <a:ext cx="122237" cy="67981"/>
              </a:xfrm>
              <a:custGeom>
                <a:avLst/>
                <a:gdLst/>
                <a:ahLst/>
                <a:cxnLst/>
                <a:rect l="l" t="t" r="r" b="b"/>
                <a:pathLst>
                  <a:path w="122237" h="67981">
                    <a:moveTo>
                      <a:pt x="0" y="33056"/>
                    </a:moveTo>
                    <a:lnTo>
                      <a:pt x="17462" y="15594"/>
                    </a:lnTo>
                    <a:cubicBezTo>
                      <a:pt x="33668" y="0"/>
                      <a:pt x="53645" y="0"/>
                      <a:pt x="69850" y="15594"/>
                    </a:cubicBezTo>
                    <a:lnTo>
                      <a:pt x="122237" y="67981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你画一张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5557837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75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0" y="52387"/>
                    </a:move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261937"/>
                    </a:lnTo>
                    <a:cubicBezTo>
                      <a:pt x="314324" y="290870"/>
                      <a:pt x="290870" y="314324"/>
                      <a:pt x="261937" y="314324"/>
                    </a:cubicBezTo>
                    <a:lnTo>
                      <a:pt x="52387" y="314324"/>
                    </a:lnTo>
                    <a:cubicBezTo>
                      <a:pt x="23455" y="314324"/>
                      <a:pt x="0" y="290870"/>
                      <a:pt x="0" y="261937"/>
                    </a:cubicBezTo>
                    <a:lnTo>
                      <a:pt x="0" y="52387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348287" y="3957918"/>
                <a:ext cx="227012" cy="102906"/>
              </a:xfrm>
              <a:custGeom>
                <a:avLst/>
                <a:gdLst/>
                <a:ahLst/>
                <a:cxnLst/>
                <a:rect l="l" t="t" r="r" b="b"/>
                <a:pathLst>
                  <a:path w="227012" h="102906">
                    <a:moveTo>
                      <a:pt x="0" y="102906"/>
                    </a:moveTo>
                    <a:lnTo>
                      <a:pt x="87312" y="15594"/>
                    </a:lnTo>
                    <a:cubicBezTo>
                      <a:pt x="103518" y="0"/>
                      <a:pt x="123495" y="0"/>
                      <a:pt x="139700" y="15594"/>
                    </a:cubicBezTo>
                    <a:lnTo>
                      <a:pt x="227012" y="102906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40375" y="3992843"/>
                <a:ext cx="122237" cy="67981"/>
              </a:xfrm>
              <a:custGeom>
                <a:avLst/>
                <a:gdLst/>
                <a:ahLst/>
                <a:cxnLst/>
                <a:rect l="l" t="t" r="r" b="b"/>
                <a:pathLst>
                  <a:path w="122237" h="67981">
                    <a:moveTo>
                      <a:pt x="0" y="33056"/>
                    </a:moveTo>
                    <a:lnTo>
                      <a:pt x="17462" y="15594"/>
                    </a:lnTo>
                    <a:cubicBezTo>
                      <a:pt x="33668" y="0"/>
                      <a:pt x="53645" y="0"/>
                      <a:pt x="69850" y="15594"/>
                    </a:cubicBezTo>
                    <a:lnTo>
                      <a:pt x="122237" y="67981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472973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存成图片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9250362" y="3816350"/>
              <a:ext cx="244475" cy="331787"/>
              <a:chOff x="9250362" y="3816350"/>
              <a:chExt cx="244475" cy="331787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9267825" y="385127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372600" y="381635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9320212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9424987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250362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9424987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9320212" y="409574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33767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940752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45" name="TextBox 45"/>
            <p:cNvSpPr txBox="1"/>
            <p:nvPr/>
          </p:nvSpPr>
          <p:spPr>
            <a:xfrm>
              <a:off x="85968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发给它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21209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环节三乙 · 11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它认出了「扫帚」，没认出「会飞」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会飞的扫帚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扫帚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「会飞」那一截，它没见过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我们猜的，和它做的，一模一样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8" name="zone-vote"/>
          <p:cNvGrpSpPr/>
          <p:nvPr/>
        </p:nvGrpSpPr>
        <p:grpSpPr>
          <a:xfrm>
            <a:off x="600456" y="2971800"/>
            <a:ext cx="10995660" cy="3028950"/>
            <a:chOff x="600456" y="2971800"/>
            <a:chExt cx="10995660" cy="3028950"/>
          </a:xfrm>
        </p:grpSpPr>
        <p:sp>
          <p:nvSpPr>
            <p:cNvPr id="10" name="Rectangle 10"/>
            <p:cNvSpPr/>
            <p:nvPr/>
          </p:nvSpPr>
          <p:spPr>
            <a:xfrm>
              <a:off x="6096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7F1F5"/>
            </a:solidFill>
            <a:ln w="28575">
              <a:solidFill>
                <a:srgbClr val="1F6F8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622423" y="312737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认得出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66957" y="3860800"/>
              <a:ext cx="69985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4 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343400"/>
              <a:ext cx="790575" cy="342900"/>
            </a:xfrm>
            <a:prstGeom prst="roundRect">
              <a:avLst>
                <a:gd name="adj" fmla="val 22222"/>
              </a:avLst>
            </a:prstGeom>
            <a:solidFill>
              <a:srgbClr val="1F6F8B">
                <a:alpha val="32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04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2589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389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7F1F5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451723" y="312737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认不出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97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63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26 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1F6F8B">
                <a:alpha val="32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297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0882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这两问答得出来，这一局才算看懂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22706" y="3263106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5984" y="337502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为什么这几个它认出来了？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2706" y="4996656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510857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为什么这几个它没认出来？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0456" y="6318250"/>
            <a:ext cx="6560820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答案不在这一页，在板书第二句：见过就认得，没见过就认错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它说的都是真的，只是不是我们的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橘子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苹果、香蕉、草莓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6F2FB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58430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它说的都是真的，它答的是「大家」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答得宽是因为见得多，问法要跟着换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问它「大家一般都怎样」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别问它「我们班怎样」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环节六 · 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三局走完，它的本事和人不一样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7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会听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348287" y="3886200"/>
              <a:ext cx="314324" cy="209550"/>
              <a:chOff x="5348287" y="3886200"/>
              <a:chExt cx="314324" cy="2095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470525" y="395605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348287" y="388620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4729734" y="44894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会看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8596884" y="44894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会答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这三句话全程不擦，下课还要用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先猜，再看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它只认得见过的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说得出「它没见过」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416323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从第 1 分钟起写在黑板最下方，全程不擦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8769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77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774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777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7290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59293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129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344150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再看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37290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9293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129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344150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找原因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37290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9293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129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344150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27527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4953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1532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3535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401037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这三个空得你自己填，抄 AI 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481137" y="3851275"/>
              <a:ext cx="314324" cy="296862"/>
              <a:chOff x="1481137" y="3851275"/>
              <a:chExt cx="314324" cy="29686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68450" y="3938587"/>
                <a:ext cx="139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9700" h="9525">
                    <a:moveTo>
                      <a:pt x="0" y="0"/>
                    </a:moveTo>
                    <a:lnTo>
                      <a:pt x="13970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568450" y="4008437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481137" y="3851275"/>
                <a:ext cx="314324" cy="296862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96862">
                    <a:moveTo>
                      <a:pt x="261937" y="0"/>
                    </a:move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192087"/>
                    </a:lnTo>
                    <a:cubicBezTo>
                      <a:pt x="314324" y="221020"/>
                      <a:pt x="290870" y="244475"/>
                      <a:pt x="261937" y="244475"/>
                    </a:cubicBezTo>
                    <a:lnTo>
                      <a:pt x="174625" y="244475"/>
                    </a:lnTo>
                    <a:lnTo>
                      <a:pt x="87312" y="296862"/>
                    </a:lnTo>
                    <a:lnTo>
                      <a:pt x="87312" y="244475"/>
                    </a:lnTo>
                    <a:lnTo>
                      <a:pt x="52387" y="244475"/>
                    </a:lnTo>
                    <a:cubicBezTo>
                      <a:pt x="23455" y="244475"/>
                      <a:pt x="0" y="221020"/>
                      <a:pt x="0" y="192087"/>
                    </a:cubicBezTo>
                    <a:lnTo>
                      <a:pt x="0" y="52387"/>
                    </a:ln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我先猜的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55783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41813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59276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472973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它实际怎么答的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32" name="Ellipse 32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9250362" y="3903662"/>
              <a:ext cx="261937" cy="174625"/>
            </a:xfrm>
            <a:custGeom>
              <a:avLst/>
              <a:gdLst/>
              <a:ahLst/>
              <a:cxnLst/>
              <a:rect l="l" t="t" r="r" b="b"/>
              <a:pathLst>
                <a:path w="261937" h="174625">
                  <a:moveTo>
                    <a:pt x="0" y="87312"/>
                  </a:moveTo>
                  <a:lnTo>
                    <a:pt x="87312" y="174625"/>
                  </a:lnTo>
                  <a:lnTo>
                    <a:pt x="261937" y="0"/>
                  </a:lnTo>
                </a:path>
              </a:pathLst>
            </a:custGeom>
            <a:noFill/>
            <a:ln w="34925">
              <a:solidFill>
                <a:srgbClr val="6B4E9B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我判断的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600456" y="6318250"/>
            <a:ext cx="3204743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课内最后 3 分钟填完，当场交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教师端：建课堂拿房号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教师端房间：板书和学生列表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学生端：只读，看回答和板书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把投票表变成班级数据图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把板书变成语音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把三局连成一条线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基础：把三局记录卡誊完整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482801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提高：家里再找 2 个智能设备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拓展：请家长听你说一遍再签字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530596" cy="383794"/>
            <a:chOff x="609600" y="5924550"/>
            <a:chExt cx="5530596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下一课《真假信息辨别》：通用答案，不等于事实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13-01">
  <a:themeElements>
    <a:clrScheme name="g13-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13-01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13-0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2026-10-26T10:48:12Z</dcterms:created>
  <dcterms:modified xsi:type="dcterms:W3CDTF">2026-10-26T10:48:12Z</dcterms:modified>
  <cp:category/>
  <cp:contentStatus/>
</cp:coreProperties>
</file>