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2000" cy="6858000" type="screen16x9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g46-01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g46-01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zh-CN" smtClean="0"/>
              <a:t>1/27/13</a:t>
            </a:fld>
            <a:endParaRPr lang="zh-C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lang="zh-CN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zh-CN" smtClean="0"/>
              <a:t>‹#›</a:t>
            </a:fld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84a6eea07aad9ba.jpg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884a6eea07aad9ba.jpg"/>
  <Relationship Id="rId3" Type="http://schemas.openxmlformats.org/officeDocument/2006/relationships/image" Target="../media/image_2d30317c27cc69ac.jpg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59e117e0113d2030.png"/>
  <Relationship Id="rId3" Type="http://schemas.openxmlformats.org/officeDocument/2006/relationships/image" Target="../media/image_734c5346debc2b3e.png"/>
  <Relationship Id="rId4" Type="http://schemas.openxmlformats.org/officeDocument/2006/relationships/image" Target="../media/image_9b9723ec94f46975.png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5" name="cover-panel"/>
          <p:cNvGrpSpPr/>
          <p:nvPr/>
        </p:nvGrpSpPr>
        <p:grpSpPr>
          <a:xfrm>
            <a:off x="0" y="0"/>
            <a:ext cx="6696075" cy="6858000"/>
            <a:chOff x="0" y="0"/>
            <a:chExt cx="6696075" cy="6858000"/>
          </a:xfrm>
        </p:grpSpPr>
        <p:sp>
          <p:nvSpPr>
            <p:cNvPr id="3" name="Rectangle 3"/>
            <p:cNvSpPr/>
            <p:nvPr/>
          </p:nvSpPr>
          <p:spPr>
            <a:xfrm>
              <a:off x="0" y="0"/>
              <a:ext cx="6667500" cy="6858000"/>
            </a:xfrm>
            <a:prstGeom prst="rect">
              <a:avLst/>
            </a:prstGeom>
            <a:solidFill>
              <a:srgbClr val="161C24"/>
            </a:soli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6667500" y="0"/>
              <a:ext cx="28575" cy="6858000"/>
            </a:xfrm>
            <a:prstGeom prst="rect">
              <a:avLst/>
            </a:prstGeom>
            <a:solidFill>
              <a:srgbClr val="C2570A"/>
            </a:solidFill>
            <a:ln>
              <a:noFill/>
            </a:ln>
          </p:spPr>
        </p:sp>
      </p:grpSp>
      <p:grpSp>
        <p:nvGrpSpPr>
          <p:cNvPr id="9" name="cover-photo"/>
          <p:cNvGrpSpPr/>
          <p:nvPr/>
        </p:nvGrpSpPr>
        <p:grpSpPr>
          <a:xfrm>
            <a:off x="7143750" y="1466850"/>
            <a:ext cx="4572000" cy="3854704"/>
            <a:chOff x="7143750" y="1466850"/>
            <a:chExt cx="4572000" cy="3854704"/>
          </a:xfrm>
        </p:grpSpPr>
        <p:sp>
          <p:nvSpPr>
            <p:cNvPr id="6" name="Rectangle 6"/>
            <p:cNvSpPr/>
            <p:nvPr/>
          </p:nvSpPr>
          <p:spPr>
            <a:xfrm>
              <a:off x="7143750" y="1466850"/>
              <a:ext cx="4572000" cy="3467100"/>
            </a:xfrm>
            <a:prstGeom prst="roundRect">
              <a:avLst>
                <a:gd name="adj" fmla="val 1648"/>
              </a:avLst>
            </a:prstGeom>
            <a:solidFill>
              <a:srgbClr val="C2570A"/>
            </a:solidFill>
            <a:ln>
              <a:noFill/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19950" y="1727775"/>
              <a:ext cx="4419600" cy="2945249"/>
            </a:xfrm>
            <a:prstGeom prst="rect">
              <a:avLst/>
            </a:prstGeom>
          </p:spPr>
        </p:pic>
        <p:sp>
          <p:nvSpPr>
            <p:cNvPr id="8" name="TextBox 8"/>
            <p:cNvSpPr txBox="1"/>
            <p:nvPr/>
          </p:nvSpPr>
          <p:spPr>
            <a:xfrm>
              <a:off x="7210806" y="4969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两个人在笔记本电脑上打字</a:t>
              </a:r>
            </a:p>
          </p:txBody>
        </p:sp>
      </p:grpSp>
      <p:grpSp>
        <p:nvGrpSpPr>
          <p:cNvPr id="17" name="cover-text"/>
          <p:cNvGrpSpPr/>
          <p:nvPr/>
        </p:nvGrpSpPr>
        <p:grpSpPr>
          <a:xfrm>
            <a:off x="590550" y="1345565"/>
            <a:ext cx="6001283" cy="5191379"/>
            <a:chOff x="590550" y="1345565"/>
            <a:chExt cx="6001283" cy="5191379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1345565"/>
              <a:ext cx="3874770" cy="11049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5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提示词入门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00456" y="2310130"/>
              <a:ext cx="599137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小学高段（四至六年级） · 4—6 年级 · 1 课时 · 40 分钟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810000"/>
              <a:ext cx="5715000" cy="1325880"/>
            </a:xfrm>
            <a:prstGeom prst="roundRect">
              <a:avLst>
                <a:gd name="adj" fmla="val 10057"/>
              </a:avLst>
            </a:prstGeom>
            <a:solidFill>
              <a:srgbClr val="2A303A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609600" y="3810000"/>
              <a:ext cx="57150" cy="132588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881634" y="3942715"/>
              <a:ext cx="4828032" cy="10233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900"/>
                </a:lnSpc>
              </a:pP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你今天问过它十几次，只是没留</a:t>
              </a:r>
              <a:b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</a:br>
              <a:r>
                <a:rPr lang="zh-CN" sz="2700" dirty="0">
                  <a:solidFill>
                    <a:srgbClr val="EDE9E3"/>
                  </a:solidFill>
                  <a:latin typeface="+mn-lt"/>
                  <a:ea typeface="+mn-ea"/>
                  <a:cs typeface="+mn-cs"/>
                </a:rPr>
                <a:t>意问法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0456" y="5880100"/>
              <a:ext cx="195681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人工智能通识教育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0456" y="6184900"/>
              <a:ext cx="53492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9AA3B0"/>
                  </a:solidFill>
                  <a:latin typeface="+mn-lt"/>
                  <a:ea typeface="+mn-ea"/>
                  <a:cs typeface="+mn-cs"/>
                </a:rPr>
                <a:t>本课件配合《提示词入门》教学设计（教案）使用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68227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同一句问题，答得清不清楚，看你怎么问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0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99346" y="2876550"/>
              <a:ext cx="4116408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92608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两个人在笔记本电脑上打字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286500" y="2876550"/>
              <a:ext cx="52959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86500" y="3085534"/>
              <a:ext cx="5295900" cy="2325231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63436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64666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2773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屏上浮着数据折线的手指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目标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今天你要学会的，是自己当提问医生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goals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914400" y="3095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82937" y="3184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05534" y="3098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说出四要素各管什么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609600" y="4019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609600" y="4019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914400" y="4238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829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05534" y="4241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写出两版不同的提问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609600" y="5162550"/>
              <a:ext cx="10972800" cy="933450"/>
            </a:xfrm>
            <a:prstGeom prst="roundRect">
              <a:avLst>
                <a:gd name="adj" fmla="val 1836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5162550"/>
              <a:ext cx="76200" cy="9334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14400" y="5381625"/>
              <a:ext cx="495300" cy="495300"/>
            </a:xfrm>
            <a:prstGeom prst="ellipse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082937" y="5470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05534" y="53848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指出一版缺了哪一格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路线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68227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五步：从一句大白话，到一次能用的提问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rout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6096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39065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5591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976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一题两答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4050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6 分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28384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8384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19500" y="318135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37880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30822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四要素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63386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8 分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50673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50673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584835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0168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553707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第一轮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8627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9 分</a:t>
              </a:r>
            </a:p>
          </p:txBody>
        </p:sp>
        <p:sp>
          <p:nvSpPr>
            <p:cNvPr id="28" name="Rectangle 28"/>
            <p:cNvSpPr/>
            <p:nvPr/>
          </p:nvSpPr>
          <p:spPr>
            <a:xfrm>
              <a:off x="729615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729615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0" name="Ellipse 30"/>
            <p:cNvSpPr/>
            <p:nvPr/>
          </p:nvSpPr>
          <p:spPr>
            <a:xfrm>
              <a:off x="8077200" y="3181350"/>
              <a:ext cx="495300" cy="4953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31" name="TextBox 31"/>
            <p:cNvSpPr txBox="1"/>
            <p:nvPr/>
          </p:nvSpPr>
          <p:spPr>
            <a:xfrm>
              <a:off x="824573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4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7765923" y="4018915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第二轮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8024927" y="5689600"/>
              <a:ext cx="5998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10 分</a:t>
              </a:r>
            </a:p>
          </p:txBody>
        </p:sp>
        <p:sp>
          <p:nvSpPr>
            <p:cNvPr id="34" name="Rectangle 34"/>
            <p:cNvSpPr/>
            <p:nvPr/>
          </p:nvSpPr>
          <p:spPr>
            <a:xfrm>
              <a:off x="9525000" y="2876550"/>
              <a:ext cx="2057400" cy="3219450"/>
            </a:xfrm>
            <a:prstGeom prst="roundRect">
              <a:avLst>
                <a:gd name="adj" fmla="val 7407"/>
              </a:avLst>
            </a:prstGeom>
            <a:solidFill>
              <a:srgbClr val="FFFFFF"/>
            </a:solidFill>
            <a:ln w="19050">
              <a:solidFill>
                <a:srgbClr val="E6DFD7"/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9525000" y="2876550"/>
              <a:ext cx="2057400" cy="57150"/>
            </a:xfrm>
            <a:prstGeom prst="roundRect">
              <a:avLst>
                <a:gd name="adj" fmla="val 5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6" name="Ellipse 36"/>
            <p:cNvSpPr/>
            <p:nvPr/>
          </p:nvSpPr>
          <p:spPr>
            <a:xfrm>
              <a:off x="10306050" y="3181350"/>
              <a:ext cx="495300" cy="4953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10474587" y="3270250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9813036" y="4018915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同屏实测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10320414" y="5689600"/>
              <a:ext cx="4665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7 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环节一 · 6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两句问，题目一样，答得完全不一样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介绍人工智能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你当四年级老师讲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DF4EC"/>
            </a:solidFill>
            <a:ln w="19050">
              <a:solidFill>
                <a:srgbClr val="C2570A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题目没变，变的是问法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四要素，是把话说清的四个位置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4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1533484" y="3823456"/>
              <a:ext cx="253663" cy="327715"/>
              <a:chOff x="1533484" y="3823456"/>
              <a:chExt cx="253663" cy="32771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533484" y="3823456"/>
                <a:ext cx="253663" cy="327715"/>
              </a:xfrm>
              <a:custGeom>
                <a:avLst/>
                <a:gdLst/>
                <a:ahLst/>
                <a:cxnLst/>
                <a:rect l="l" t="t" r="r" b="b"/>
                <a:pathLst>
                  <a:path w="253663" h="327715">
                    <a:moveTo>
                      <a:pt x="41" y="132594"/>
                    </a:moveTo>
                    <a:cubicBezTo>
                      <a:pt x="0" y="80932"/>
                      <a:pt x="32441" y="34823"/>
                      <a:pt x="81081" y="17412"/>
                    </a:cubicBezTo>
                    <a:cubicBezTo>
                      <a:pt x="129720" y="0"/>
                      <a:pt x="184053" y="15046"/>
                      <a:pt x="216807" y="54997"/>
                    </a:cubicBezTo>
                    <a:cubicBezTo>
                      <a:pt x="249561" y="94949"/>
                      <a:pt x="253663" y="151178"/>
                      <a:pt x="227053" y="195459"/>
                    </a:cubicBezTo>
                    <a:cubicBezTo>
                      <a:pt x="217125" y="208696"/>
                      <a:pt x="205366" y="220456"/>
                      <a:pt x="192128" y="230384"/>
                    </a:cubicBezTo>
                    <a:cubicBezTo>
                      <a:pt x="176652" y="244961"/>
                      <a:pt x="164707" y="262879"/>
                      <a:pt x="157203" y="282771"/>
                    </a:cubicBezTo>
                    <a:cubicBezTo>
                      <a:pt x="146231" y="303506"/>
                      <a:pt x="126570" y="318254"/>
                      <a:pt x="103593" y="322984"/>
                    </a:cubicBezTo>
                    <a:cubicBezTo>
                      <a:pt x="80617" y="327715"/>
                      <a:pt x="56728" y="321933"/>
                      <a:pt x="38458" y="307219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03086" y="3898677"/>
                <a:ext cx="110259" cy="95791"/>
              </a:xfrm>
              <a:custGeom>
                <a:avLst/>
                <a:gdLst/>
                <a:ahLst/>
                <a:cxnLst/>
                <a:rect l="l" t="t" r="r" b="b"/>
                <a:pathLst>
                  <a:path w="110259" h="95791">
                    <a:moveTo>
                      <a:pt x="289" y="57373"/>
                    </a:moveTo>
                    <a:cubicBezTo>
                      <a:pt x="0" y="33225"/>
                      <a:pt x="16256" y="12008"/>
                      <a:pt x="39648" y="6004"/>
                    </a:cubicBezTo>
                    <a:cubicBezTo>
                      <a:pt x="63040" y="0"/>
                      <a:pt x="87505" y="10765"/>
                      <a:pt x="98882" y="32067"/>
                    </a:cubicBezTo>
                    <a:cubicBezTo>
                      <a:pt x="110259" y="53369"/>
                      <a:pt x="105600" y="79689"/>
                      <a:pt x="87601" y="95791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8625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说给谁听</a:t>
              </a:r>
            </a:p>
          </p:txBody>
        </p:sp>
        <p:sp>
          <p:nvSpPr>
            <p:cNvPr id="17" name="Freeform 17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18" name="Freeform 18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5383212" y="3816350"/>
              <a:ext cx="244475" cy="331787"/>
              <a:chOff x="5383212" y="3816350"/>
              <a:chExt cx="244475" cy="33178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5400675" y="3851275"/>
                <a:ext cx="209550" cy="13970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139700">
                    <a:moveTo>
                      <a:pt x="0" y="34925"/>
                    </a:moveTo>
                    <a:cubicBezTo>
                      <a:pt x="0" y="15636"/>
                      <a:pt x="15636" y="0"/>
                      <a:pt x="34925" y="0"/>
                    </a:cubicBezTo>
                    <a:lnTo>
                      <a:pt x="174625" y="0"/>
                    </a:lnTo>
                    <a:cubicBezTo>
                      <a:pt x="193913" y="0"/>
                      <a:pt x="209550" y="15636"/>
                      <a:pt x="209550" y="34925"/>
                    </a:cubicBezTo>
                    <a:lnTo>
                      <a:pt x="209550" y="104775"/>
                    </a:lnTo>
                    <a:cubicBezTo>
                      <a:pt x="209550" y="124063"/>
                      <a:pt x="193913" y="139700"/>
                      <a:pt x="174625" y="139700"/>
                    </a:cubicBezTo>
                    <a:lnTo>
                      <a:pt x="34925" y="139700"/>
                    </a:lnTo>
                    <a:cubicBezTo>
                      <a:pt x="15636" y="139700"/>
                      <a:pt x="0" y="124063"/>
                      <a:pt x="0" y="104775"/>
                    </a:cubicBez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3" name="Freeform 23"/>
              <p:cNvSpPr/>
              <p:nvPr/>
            </p:nvSpPr>
            <p:spPr>
              <a:xfrm>
                <a:off x="5505450" y="3816350"/>
                <a:ext cx="9525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34925">
                    <a:moveTo>
                      <a:pt x="0" y="0"/>
                    </a:moveTo>
                    <a:lnTo>
                      <a:pt x="0" y="34925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453062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5" name="Freeform 25"/>
              <p:cNvSpPr/>
              <p:nvPr/>
            </p:nvSpPr>
            <p:spPr>
              <a:xfrm>
                <a:off x="5557837" y="3990975"/>
                <a:ext cx="9525" cy="157162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157162">
                    <a:moveTo>
                      <a:pt x="0" y="0"/>
                    </a:moveTo>
                    <a:lnTo>
                      <a:pt x="0" y="157162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6" name="Freeform 26"/>
              <p:cNvSpPr/>
              <p:nvPr/>
            </p:nvSpPr>
            <p:spPr>
              <a:xfrm>
                <a:off x="5383212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34925"/>
                    </a:moveTo>
                    <a:lnTo>
                      <a:pt x="69850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5557837" y="4025900"/>
                <a:ext cx="6985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34925">
                    <a:moveTo>
                      <a:pt x="0" y="0"/>
                    </a:moveTo>
                    <a:lnTo>
                      <a:pt x="69850" y="34925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8" name="Freeform 28"/>
              <p:cNvSpPr/>
              <p:nvPr/>
            </p:nvSpPr>
            <p:spPr>
              <a:xfrm>
                <a:off x="5453062" y="4095749"/>
                <a:ext cx="10477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104775" h="9525">
                    <a:moveTo>
                      <a:pt x="0" y="0"/>
                    </a:moveTo>
                    <a:lnTo>
                      <a:pt x="104775" y="0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29" name="Freeform 29"/>
              <p:cNvSpPr/>
              <p:nvPr/>
            </p:nvSpPr>
            <p:spPr>
              <a:xfrm>
                <a:off x="547052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0" name="Freeform 30"/>
              <p:cNvSpPr/>
              <p:nvPr/>
            </p:nvSpPr>
            <p:spPr>
              <a:xfrm>
                <a:off x="5540375" y="3921125"/>
                <a:ext cx="9525" cy="9525"/>
              </a:xfrm>
              <a:custGeom>
                <a:avLst/>
                <a:gdLst/>
                <a:ahLst/>
                <a:cxnLst/>
                <a:rect l="l" t="t" r="r" b="b"/>
                <a:pathLst>
                  <a:path w="9525" h="9525">
                    <a:moveTo>
                      <a:pt x="0" y="0"/>
                    </a:moveTo>
                    <a:lnTo>
                      <a:pt x="0" y="175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32" name="TextBox 32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要它做什么</a:t>
              </a:r>
            </a:p>
          </p:txBody>
        </p:sp>
        <p:sp>
          <p:nvSpPr>
            <p:cNvPr id="33" name="Freeform 33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C2570A"/>
              </a:solidFill>
            </a:ln>
          </p:spPr>
        </p:sp>
        <p:sp>
          <p:nvSpPr>
            <p:cNvPr id="34" name="Freeform 34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C2570A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C2570A"/>
              </a:solidFill>
            </a:ln>
          </p:spPr>
        </p:sp>
        <p:sp>
          <p:nvSpPr>
            <p:cNvPr id="36" name="Ellipse 36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9215437" y="3833812"/>
              <a:ext cx="314325" cy="314324"/>
              <a:chOff x="9215437" y="3833812"/>
              <a:chExt cx="314325" cy="314324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92154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94249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92852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  <p:sp>
            <p:nvSpPr>
              <p:cNvPr id="41" name="Freeform 41"/>
              <p:cNvSpPr/>
              <p:nvPr/>
            </p:nvSpPr>
            <p:spPr>
              <a:xfrm>
                <a:off x="94599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C2570A"/>
                </a:solidFill>
              </a:ln>
            </p:spPr>
          </p:sp>
        </p:grpSp>
        <p:sp>
          <p:nvSpPr>
            <p:cNvPr id="43" name="TextBox 43"/>
            <p:cNvSpPr txBox="1"/>
            <p:nvPr/>
          </p:nvSpPr>
          <p:spPr>
            <a:xfrm>
              <a:off x="859688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写成什么样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环节二 · 8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3788613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先说清说给谁听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3" name="zone-ask"/>
          <p:cNvGrpSpPr/>
          <p:nvPr/>
        </p:nvGrpSpPr>
        <p:grpSpPr>
          <a:xfrm>
            <a:off x="590550" y="2853690"/>
            <a:ext cx="10991850" cy="3242310"/>
            <a:chOff x="590550" y="2853690"/>
            <a:chExt cx="10991850" cy="3242310"/>
          </a:xfrm>
        </p:grpSpPr>
        <p:sp>
          <p:nvSpPr>
            <p:cNvPr id="10" name="TextBox 10"/>
            <p:cNvSpPr txBox="1"/>
            <p:nvPr/>
          </p:nvSpPr>
          <p:spPr>
            <a:xfrm>
              <a:off x="590550" y="2853690"/>
              <a:ext cx="10700004" cy="1390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72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换个人来答，答案会变吗</a:t>
              </a:r>
            </a:p>
          </p:txBody>
        </p:sp>
        <p:sp>
          <p:nvSpPr>
            <p:cNvPr id="11" name="Rectangle 11"/>
            <p:cNvSpPr/>
            <p:nvPr/>
          </p:nvSpPr>
          <p:spPr>
            <a:xfrm>
              <a:off x="6096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6667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22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24484" y="509524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会，答案会变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815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16" name="Ellipse 16"/>
            <p:cNvSpPr/>
            <p:nvPr/>
          </p:nvSpPr>
          <p:spPr>
            <a:xfrm>
              <a:off x="44386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45841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4596384" y="509524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不会，答案固定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8153400" y="4583430"/>
              <a:ext cx="3429000" cy="1512570"/>
            </a:xfrm>
            <a:prstGeom prst="roundRect">
              <a:avLst>
                <a:gd name="adj" fmla="val 12594"/>
              </a:avLst>
            </a:prstGeom>
            <a:solidFill>
              <a:srgbClr val="FFFFFF"/>
            </a:solidFill>
            <a:ln w="28575">
              <a:solidFill>
                <a:srgbClr val="C2570A"/>
              </a:solidFill>
            </a:ln>
          </p:spPr>
        </p:sp>
        <p:sp>
          <p:nvSpPr>
            <p:cNvPr id="20" name="Ellipse 20"/>
            <p:cNvSpPr/>
            <p:nvPr/>
          </p:nvSpPr>
          <p:spPr>
            <a:xfrm>
              <a:off x="8210550" y="4640580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8356077" y="4710430"/>
              <a:ext cx="16614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368284" y="509524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不确定，要试试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这一轮只写一句：你心里最先想到的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6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62584" y="4489450"/>
              <a:ext cx="111785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想一句</a:t>
              </a:r>
            </a:p>
          </p:txBody>
        </p:sp>
        <p:sp>
          <p:nvSpPr>
            <p:cNvPr id="14" name="Freeform 14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7" name="Ellipse 17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729734" y="4489450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原样输进去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1F6F8B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1F6F8B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Ellipse 23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96884" y="4489450"/>
              <a:ext cx="148132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抄下首句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环节三 · 9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894771" y="736600"/>
              <a:ext cx="69677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9682277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它答了，但常常不是你真正想问的那件事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22706" y="326310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395984" y="3375025"/>
              <a:ext cx="511606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它说的和我想要的是同一件事吗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3F8FB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722706" y="4996656"/>
              <a:ext cx="573888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980" b="1" dirty="0">
                  <a:solidFill>
                    <a:srgbClr val="2C6E8F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51085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差在哪一句上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10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缺哪一格，答案就糊在哪一格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compare"/>
          <p:cNvGrpSpPr/>
          <p:nvPr/>
        </p:nvGrpSpPr>
        <p:grpSpPr>
          <a:xfrm>
            <a:off x="609600" y="2790825"/>
            <a:ext cx="10972800" cy="3305175"/>
            <a:chOff x="609600" y="2790825"/>
            <a:chExt cx="10972800" cy="3305175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B8442A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747010" y="2927350"/>
              <a:ext cx="75438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我们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FBEDE8"/>
            </a:solidFill>
            <a:ln w="19050">
              <a:solidFill>
                <a:srgbClr val="B8442A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81634" y="40036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我原来那句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553200" y="2876550"/>
              <a:ext cx="5029200" cy="590550"/>
            </a:xfrm>
            <a:prstGeom prst="roundRect">
              <a:avLst>
                <a:gd name="adj" fmla="val 22581"/>
              </a:avLst>
            </a:prstGeom>
            <a:solidFill>
              <a:srgbClr val="2C6E8F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872347" y="2927350"/>
              <a:ext cx="39090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它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553200" y="3676650"/>
              <a:ext cx="5029200" cy="1143000"/>
            </a:xfrm>
            <a:prstGeom prst="roundRect">
              <a:avLst>
                <a:gd name="adj" fmla="val 15000"/>
              </a:avLst>
            </a:prstGeom>
            <a:solidFill>
              <a:srgbClr val="E9F1F6"/>
            </a:solidFill>
            <a:ln w="19050">
              <a:solidFill>
                <a:srgbClr val="2C6E8F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6825234" y="40036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1F5470"/>
                  </a:solidFill>
                  <a:latin typeface="+mn-lt"/>
                  <a:ea typeface="+mn-ea"/>
                  <a:cs typeface="+mn-cs"/>
                </a:rPr>
                <a:t>我改完那句</a:t>
              </a:r>
            </a:p>
          </p:txBody>
        </p:sp>
        <p:sp>
          <p:nvSpPr>
            <p:cNvPr id="18" name="Ellipse 18"/>
            <p:cNvSpPr/>
            <p:nvPr/>
          </p:nvSpPr>
          <p:spPr>
            <a:xfrm>
              <a:off x="5715000" y="2790825"/>
              <a:ext cx="762000" cy="762000"/>
            </a:xfrm>
            <a:prstGeom prst="ellipse">
              <a:avLst/>
            </a:prstGeom>
            <a:solidFill>
              <a:srgbClr val="FFFFFF"/>
            </a:solidFill>
            <a:ln w="28575">
              <a:solidFill>
                <a:srgbClr val="8A9099"/>
              </a:solidFill>
            </a:ln>
          </p:spPr>
        </p:sp>
        <p:sp>
          <p:nvSpPr>
            <p:cNvPr id="19" name="Freeform 19"/>
            <p:cNvSpPr/>
            <p:nvPr/>
          </p:nvSpPr>
          <p:spPr>
            <a:xfrm>
              <a:off x="5970270" y="309753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5970270" y="3246120"/>
              <a:ext cx="251460" cy="9525"/>
            </a:xfrm>
            <a:custGeom>
              <a:avLst/>
              <a:gdLst/>
              <a:ahLst/>
              <a:cxnLst/>
              <a:rect l="l" t="t" r="r" b="b"/>
              <a:pathLst>
                <a:path w="251460" h="9525">
                  <a:moveTo>
                    <a:pt x="0" y="0"/>
                  </a:moveTo>
                  <a:lnTo>
                    <a:pt x="251460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1" name="Freeform 21"/>
            <p:cNvSpPr/>
            <p:nvPr/>
          </p:nvSpPr>
          <p:spPr>
            <a:xfrm>
              <a:off x="5997892" y="3040380"/>
              <a:ext cx="196215" cy="262890"/>
            </a:xfrm>
            <a:custGeom>
              <a:avLst/>
              <a:gdLst/>
              <a:ahLst/>
              <a:cxnLst/>
              <a:rect l="l" t="t" r="r" b="b"/>
              <a:pathLst>
                <a:path w="196215" h="262890">
                  <a:moveTo>
                    <a:pt x="0" y="262890"/>
                  </a:moveTo>
                  <a:lnTo>
                    <a:pt x="196215" y="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242A33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5067300"/>
              <a:ext cx="10972800" cy="1028700"/>
            </a:xfrm>
            <a:prstGeom prst="roundRect">
              <a:avLst>
                <a:gd name="adj" fmla="val 14815"/>
              </a:avLst>
            </a:prstGeom>
            <a:solidFill>
              <a:srgbClr val="F2F8FA"/>
            </a:solidFill>
            <a:ln w="19050">
              <a:solidFill>
                <a:srgbClr val="1F6F8B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09600" y="5067300"/>
              <a:ext cx="57150" cy="1028700"/>
            </a:xfrm>
            <a:prstGeom prst="roundRect">
              <a:avLst>
                <a:gd name="adj" fmla="val 5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19734" y="533717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题目没换，只把空格补上了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11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改一句就够：先补最容易漏的那一格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6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880110" y="3509010"/>
              <a:ext cx="265747" cy="220980"/>
            </a:xfrm>
            <a:custGeom>
              <a:avLst/>
              <a:gdLst/>
              <a:ahLst/>
              <a:cxnLst/>
              <a:rect l="l" t="t" r="r" b="b"/>
              <a:pathLst>
                <a:path w="265747" h="220980">
                  <a:moveTo>
                    <a:pt x="0" y="123825"/>
                  </a:moveTo>
                  <a:lnTo>
                    <a:pt x="97155" y="220980"/>
                  </a:lnTo>
                  <a:lnTo>
                    <a:pt x="265747" y="0"/>
                  </a:lnTo>
                </a:path>
              </a:pathLst>
            </a:custGeom>
            <a:noFill/>
            <a:ln w="47625" cap="rnd">
              <a:solidFill>
                <a:srgbClr val="C2570A"/>
              </a:solidFill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319784" y="337502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给它一个身份：你是谁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610100"/>
              <a:ext cx="10972800" cy="1485900"/>
            </a:xfrm>
            <a:prstGeom prst="roundRect">
              <a:avLst>
                <a:gd name="adj" fmla="val 11538"/>
              </a:avLst>
            </a:prstGeom>
            <a:solidFill>
              <a:srgbClr val="FEF6F3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923925" y="5267325"/>
              <a:ext cx="171450" cy="171450"/>
            </a:xfrm>
            <a:custGeom>
              <a:avLst/>
              <a:gdLst/>
              <a:ahLst/>
              <a:cxnLst/>
              <a:rect l="l" t="t" r="r" b="b"/>
              <a:pathLst>
                <a:path w="171450" h="171450">
                  <a:moveTo>
                    <a:pt x="0" y="0"/>
                  </a:moveTo>
                  <a:lnTo>
                    <a:pt x="171450" y="171450"/>
                  </a:lnTo>
                  <a:moveTo>
                    <a:pt x="171450" y="0"/>
                  </a:moveTo>
                  <a:lnTo>
                    <a:pt x="0" y="171450"/>
                  </a:lnTo>
                </a:path>
              </a:pathLst>
            </a:custGeom>
            <a:solidFill>
              <a:srgbClr val="000000"/>
            </a:solidFill>
            <a:ln w="47625" cap="rnd">
              <a:solidFill>
                <a:srgbClr val="B8442A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319784" y="5108575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把它当成搜索引擎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1F6F8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8786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14536A"/>
                  </a:solidFill>
                  <a:latin typeface="+mn-lt"/>
                  <a:ea typeface="+mn-ea"/>
                  <a:cs typeface="+mn-cs"/>
                </a:rPr>
                <a:t>环节四 · 10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12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8610702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格式一改，答案从一段话变成一张表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109728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1F6F8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1F6F8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1F6F8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729691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写清要几项／写清每项多长／写清用什么排版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13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同一句提问改一格，就够用了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8" name="zone-vote"/>
          <p:cNvGrpSpPr/>
          <p:nvPr/>
        </p:nvGrpSpPr>
        <p:grpSpPr>
          <a:xfrm>
            <a:off x="600456" y="2971800"/>
            <a:ext cx="10995660" cy="3028950"/>
            <a:chOff x="600456" y="2971800"/>
            <a:chExt cx="10995660" cy="3028950"/>
          </a:xfrm>
        </p:grpSpPr>
        <p:sp>
          <p:nvSpPr>
            <p:cNvPr id="10" name="Rectangle 10"/>
            <p:cNvSpPr/>
            <p:nvPr/>
          </p:nvSpPr>
          <p:spPr>
            <a:xfrm>
              <a:off x="6096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FEAF7"/>
            </a:solidFill>
            <a:ln w="28575">
              <a:solidFill>
                <a:srgbClr val="6B4E9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895475" y="31273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笼统版能直接用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004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066957" y="3860800"/>
              <a:ext cx="69985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9 人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609600" y="4343400"/>
              <a:ext cx="1924050" cy="342900"/>
            </a:xfrm>
            <a:prstGeom prst="roundRect">
              <a:avLst>
                <a:gd name="adj" fmla="val 22222"/>
              </a:avLst>
            </a:prstGeom>
            <a:solidFill>
              <a:srgbClr val="6B4E9B">
                <a:alpha val="32000"/>
              </a:srgbClr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6004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6096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BEDE8"/>
            </a:solidFill>
            <a:ln w="28575">
              <a:solidFill>
                <a:srgbClr val="B8442A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077212" y="5413375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E3320"/>
                  </a:solidFill>
                  <a:latin typeface="+mn-lt"/>
                  <a:ea typeface="+mn-ea"/>
                  <a:cs typeface="+mn-cs"/>
                </a:rPr>
                <a:t>和猜的不一样</a:t>
              </a:r>
            </a:p>
          </p:txBody>
        </p:sp>
        <p:sp>
          <p:nvSpPr>
            <p:cNvPr id="19" name="Rectangle 19"/>
            <p:cNvSpPr/>
            <p:nvPr/>
          </p:nvSpPr>
          <p:spPr>
            <a:xfrm>
              <a:off x="6438900" y="2971800"/>
              <a:ext cx="5143500" cy="800100"/>
            </a:xfrm>
            <a:prstGeom prst="roundRect">
              <a:avLst>
                <a:gd name="adj" fmla="val 21429"/>
              </a:avLst>
            </a:prstGeom>
            <a:solidFill>
              <a:srgbClr val="EFEAF7"/>
            </a:solidFill>
            <a:ln w="28575">
              <a:solidFill>
                <a:srgbClr val="6B4E9B"/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7724775" y="3127375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具体版能直接用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429756" y="39751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我们猜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0696346" y="3860800"/>
              <a:ext cx="89977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24 人</a:t>
              </a:r>
            </a:p>
          </p:txBody>
        </p:sp>
        <p:sp>
          <p:nvSpPr>
            <p:cNvPr id="23" name="Rectangle 23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4" name="Rectangle 24"/>
            <p:cNvSpPr/>
            <p:nvPr/>
          </p:nvSpPr>
          <p:spPr>
            <a:xfrm>
              <a:off x="6438900" y="4343400"/>
              <a:ext cx="5143500" cy="342900"/>
            </a:xfrm>
            <a:prstGeom prst="roundRect">
              <a:avLst>
                <a:gd name="adj" fmla="val 22222"/>
              </a:avLst>
            </a:prstGeom>
            <a:solidFill>
              <a:srgbClr val="6B4E9B">
                <a:alpha val="32000"/>
              </a:srgbClr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6429756" y="4946650"/>
              <a:ext cx="9875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真机实测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6438900" y="5314950"/>
              <a:ext cx="5143500" cy="685800"/>
            </a:xfrm>
            <a:prstGeom prst="roundRect">
              <a:avLst>
                <a:gd name="adj" fmla="val 19444"/>
              </a:avLst>
            </a:prstGeom>
            <a:solidFill>
              <a:srgbClr val="F6EDE4"/>
            </a:solidFill>
            <a:ln w="28575">
              <a:solidFill>
                <a:srgbClr val="C2570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8088249" y="5413375"/>
              <a:ext cx="184480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和猜的一样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17387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环节五 · 7 分钟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14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你原来缺的那一格，是哪一格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角色：没说我是谁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F2FB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要求：没说要多细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EFEAF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格式：没说要什么样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板书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15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这三句全程不擦，下课还要用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2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781050" y="31019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30537" y="31718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39598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先写一句最直白的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781050" y="42576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30537" y="43275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395984" y="4241800"/>
              <a:ext cx="220827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补上缺的格子</a:t>
              </a:r>
            </a:p>
          </p:txBody>
        </p:sp>
        <p:sp>
          <p:nvSpPr>
            <p:cNvPr id="18" name="Rectangle 18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81050" y="54133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30537" y="5483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395984" y="539750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两版对照再判断</a:t>
              </a:r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00456" y="6318250"/>
            <a:ext cx="4174007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从第 1 分钟写在黑板最下方，全程不擦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量规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16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你今天做到第几档，自己勾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40" name="zone-table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790575"/>
            </a:xfrm>
            <a:prstGeom prst="rect">
              <a:avLst/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733806" y="3113088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维度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32473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4 迁移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16305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3 熟练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001381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2 合格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839706" y="3113088"/>
              <a:ext cx="7191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1 起步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3806" y="3913188"/>
              <a:ext cx="122986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补全四要素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499586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834188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8672512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10525125" y="394811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609600" y="446722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2" name="Rectangle 22"/>
            <p:cNvSpPr/>
            <p:nvPr/>
          </p:nvSpPr>
          <p:spPr>
            <a:xfrm>
              <a:off x="609600" y="4476750"/>
              <a:ext cx="10972800" cy="8096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733806" y="4722812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留下两次回答</a:t>
              </a:r>
            </a:p>
          </p:txBody>
        </p:sp>
        <p:sp>
          <p:nvSpPr>
            <p:cNvPr id="24" name="Rectangle 24"/>
            <p:cNvSpPr/>
            <p:nvPr/>
          </p:nvSpPr>
          <p:spPr>
            <a:xfrm>
              <a:off x="499586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6834188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8672512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10525125" y="4757738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609600" y="5276850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733806" y="5532438"/>
              <a:ext cx="147218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说清缺哪一格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499586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834188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8672512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3" name="Rectangle 33"/>
            <p:cNvSpPr/>
            <p:nvPr/>
          </p:nvSpPr>
          <p:spPr>
            <a:xfrm>
              <a:off x="10525125" y="5567362"/>
              <a:ext cx="247650" cy="247650"/>
            </a:xfrm>
            <a:prstGeom prst="roundRect">
              <a:avLst>
                <a:gd name="adj" fmla="val 7692"/>
              </a:avLst>
            </a:prstGeom>
            <a:noFill/>
            <a:ln w="19050">
              <a:solidFill>
                <a:srgbClr val="C2570A"/>
              </a:solidFill>
            </a:ln>
          </p:spPr>
        </p:sp>
        <p:sp>
          <p:nvSpPr>
            <p:cNvPr id="34" name="Rectangle 34"/>
            <p:cNvSpPr/>
            <p:nvPr/>
          </p:nvSpPr>
          <p:spPr>
            <a:xfrm>
              <a:off x="609600" y="6086475"/>
              <a:ext cx="10972800" cy="9525"/>
            </a:xfrm>
            <a:prstGeom prst="rect">
              <a:avLst/>
            </a:prstGeom>
            <a:solidFill>
              <a:srgbClr val="EFE9E2"/>
            </a:solidFill>
            <a:ln>
              <a:noFill/>
            </a:ln>
          </p:spPr>
        </p:sp>
        <p:sp>
          <p:nvSpPr>
            <p:cNvPr id="35" name="Rectangle 35"/>
            <p:cNvSpPr/>
            <p:nvPr/>
          </p:nvSpPr>
          <p:spPr>
            <a:xfrm>
              <a:off x="609600" y="2876550"/>
              <a:ext cx="10972800" cy="952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6" name="Rectangle 36"/>
            <p:cNvSpPr/>
            <p:nvPr/>
          </p:nvSpPr>
          <p:spPr>
            <a:xfrm>
              <a:off x="420052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603885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8" name="Rectangle 38"/>
            <p:cNvSpPr/>
            <p:nvPr/>
          </p:nvSpPr>
          <p:spPr>
            <a:xfrm>
              <a:off x="7877175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  <p:sp>
          <p:nvSpPr>
            <p:cNvPr id="39" name="Rectangle 39"/>
            <p:cNvSpPr/>
            <p:nvPr/>
          </p:nvSpPr>
          <p:spPr>
            <a:xfrm>
              <a:off x="9715500" y="2876550"/>
              <a:ext cx="9525" cy="3219450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sp>
        <p:nvSpPr>
          <p:cNvPr id="41" name="TextBox 41"/>
          <p:cNvSpPr txBox="1"/>
          <p:nvPr/>
        </p:nvSpPr>
        <p:spPr>
          <a:xfrm>
            <a:off x="600456" y="6318250"/>
            <a:ext cx="559155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完整四级量规在《学习任务单》第四节，不上投影屏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B4E9B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7452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513A78"/>
                  </a:solidFill>
                  <a:latin typeface="+mn-lt"/>
                  <a:ea typeface="+mn-ea"/>
                  <a:cs typeface="+mn-cs"/>
                </a:rPr>
                <a:t>任务单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17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7539126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这四栏要你自己填，抄它的不算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31" name="zone-steps"/>
          <p:cNvGrpSpPr/>
          <p:nvPr/>
        </p:nvGrpSpPr>
        <p:grpSpPr>
          <a:xfrm>
            <a:off x="609600" y="3533775"/>
            <a:ext cx="10972800" cy="1905000"/>
            <a:chOff x="609600" y="3533775"/>
            <a:chExt cx="10972800" cy="1905000"/>
          </a:xfrm>
        </p:grpSpPr>
        <p:sp>
          <p:nvSpPr>
            <p:cNvPr id="10" name="Rectangle 10"/>
            <p:cNvSpPr/>
            <p:nvPr/>
          </p:nvSpPr>
          <p:spPr>
            <a:xfrm>
              <a:off x="6096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8191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495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grpSp>
          <p:nvGrpSpPr>
            <p:cNvPr id="17" name="Group 17"/>
            <p:cNvGrpSpPr/>
            <p:nvPr/>
          </p:nvGrpSpPr>
          <p:grpSpPr>
            <a:xfrm>
              <a:off x="1481137" y="3833812"/>
              <a:ext cx="314325" cy="314324"/>
              <a:chOff x="1481137" y="3833812"/>
              <a:chExt cx="314325" cy="314324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81137" y="3833812"/>
                <a:ext cx="314324" cy="314324"/>
              </a:xfrm>
              <a:custGeom>
                <a:avLst/>
                <a:gdLst/>
                <a:ahLst/>
                <a:cxnLst/>
                <a:rect l="l" t="t" r="r" b="b"/>
                <a:pathLst>
                  <a:path w="314324" h="314324">
                    <a:moveTo>
                      <a:pt x="52387" y="314324"/>
                    </a:moveTo>
                    <a:lnTo>
                      <a:pt x="314324" y="52387"/>
                    </a:lnTo>
                    <a:lnTo>
                      <a:pt x="261937" y="0"/>
                    </a:lnTo>
                    <a:lnTo>
                      <a:pt x="0" y="261937"/>
                    </a:lnTo>
                    <a:lnTo>
                      <a:pt x="52387" y="314324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1690687" y="3886200"/>
                <a:ext cx="52387" cy="52387"/>
              </a:xfrm>
              <a:custGeom>
                <a:avLst/>
                <a:gdLst/>
                <a:ahLst/>
                <a:cxnLst/>
                <a:rect l="l" t="t" r="r" b="b"/>
                <a:pathLst>
                  <a:path w="52387" h="52387">
                    <a:moveTo>
                      <a:pt x="0" y="0"/>
                    </a:moveTo>
                    <a:lnTo>
                      <a:pt x="52387" y="52387"/>
                    </a:ln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550987" y="3833812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  <p:sp>
            <p:nvSpPr>
              <p:cNvPr id="16" name="Freeform 16"/>
              <p:cNvSpPr/>
              <p:nvPr/>
            </p:nvSpPr>
            <p:spPr>
              <a:xfrm>
                <a:off x="1725612" y="4008437"/>
                <a:ext cx="69850" cy="69850"/>
              </a:xfrm>
              <a:custGeom>
                <a:avLst/>
                <a:gdLst/>
                <a:ahLst/>
                <a:cxnLst/>
                <a:rect l="l" t="t" r="r" b="b"/>
                <a:pathLst>
                  <a:path w="69850" h="69850">
                    <a:moveTo>
                      <a:pt x="34925" y="0"/>
                    </a:moveTo>
                    <a:cubicBezTo>
                      <a:pt x="34925" y="19289"/>
                      <a:pt x="50561" y="34925"/>
                      <a:pt x="69850" y="34925"/>
                    </a:cubicBezTo>
                    <a:cubicBezTo>
                      <a:pt x="50561" y="34925"/>
                      <a:pt x="34925" y="50561"/>
                      <a:pt x="34925" y="69850"/>
                    </a:cubicBezTo>
                    <a:cubicBezTo>
                      <a:pt x="34925" y="50561"/>
                      <a:pt x="19289" y="34925"/>
                      <a:pt x="0" y="34925"/>
                    </a:cubicBezTo>
                    <a:cubicBezTo>
                      <a:pt x="19289" y="34925"/>
                      <a:pt x="34925" y="19289"/>
                      <a:pt x="34925" y="0"/>
                    </a:cubicBezTo>
                  </a:path>
                </a:pathLst>
              </a:custGeom>
              <a:noFill/>
              <a:ln w="34925">
                <a:solidFill>
                  <a:srgbClr val="6B4E9B"/>
                </a:solidFill>
              </a:ln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8625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写下最直白那句</a:t>
              </a:r>
            </a:p>
          </p:txBody>
        </p:sp>
        <p:sp>
          <p:nvSpPr>
            <p:cNvPr id="19" name="Freeform 19"/>
            <p:cNvSpPr/>
            <p:nvPr/>
          </p:nvSpPr>
          <p:spPr>
            <a:xfrm>
              <a:off x="397192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0" name="Freeform 20"/>
            <p:cNvSpPr/>
            <p:nvPr/>
          </p:nvSpPr>
          <p:spPr>
            <a:xfrm>
              <a:off x="422910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1" name="Rectangle 21"/>
            <p:cNvSpPr/>
            <p:nvPr/>
          </p:nvSpPr>
          <p:spPr>
            <a:xfrm>
              <a:off x="447675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2" name="Ellipse 22"/>
            <p:cNvSpPr/>
            <p:nvPr/>
          </p:nvSpPr>
          <p:spPr>
            <a:xfrm>
              <a:off x="468630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481673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72973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对照四要素找缺</a:t>
              </a:r>
            </a:p>
          </p:txBody>
        </p:sp>
        <p:sp>
          <p:nvSpPr>
            <p:cNvPr id="25" name="Freeform 25"/>
            <p:cNvSpPr/>
            <p:nvPr/>
          </p:nvSpPr>
          <p:spPr>
            <a:xfrm>
              <a:off x="7839075" y="4486275"/>
              <a:ext cx="257175" cy="9525"/>
            </a:xfrm>
            <a:custGeom>
              <a:avLst/>
              <a:gdLst/>
              <a:ahLst/>
              <a:cxnLst/>
              <a:rect l="l" t="t" r="r" b="b"/>
              <a:pathLst>
                <a:path w="257175" h="9525">
                  <a:moveTo>
                    <a:pt x="0" y="0"/>
                  </a:moveTo>
                  <a:lnTo>
                    <a:pt x="257175" y="0"/>
                  </a:lnTo>
                </a:path>
              </a:pathLst>
            </a:custGeom>
            <a:noFill/>
            <a:ln w="38100" cap="rnd">
              <a:solidFill>
                <a:srgbClr val="6B4E9B"/>
              </a:solidFill>
            </a:ln>
          </p:spPr>
        </p:sp>
        <p:sp>
          <p:nvSpPr>
            <p:cNvPr id="26" name="Freeform 26"/>
            <p:cNvSpPr/>
            <p:nvPr/>
          </p:nvSpPr>
          <p:spPr>
            <a:xfrm>
              <a:off x="8096250" y="4396740"/>
              <a:ext cx="123825" cy="179070"/>
            </a:xfrm>
            <a:custGeom>
              <a:avLst/>
              <a:gdLst/>
              <a:ahLst/>
              <a:cxnLst/>
              <a:rect l="l" t="t" r="r" b="b"/>
              <a:pathLst>
                <a:path w="123825" h="179070">
                  <a:moveTo>
                    <a:pt x="123825" y="89535"/>
                  </a:moveTo>
                  <a:lnTo>
                    <a:pt x="0" y="0"/>
                  </a:lnTo>
                  <a:lnTo>
                    <a:pt x="0" y="179070"/>
                  </a:lnTo>
                  <a:close/>
                </a:path>
              </a:pathLst>
            </a:custGeom>
            <a:solidFill>
              <a:srgbClr val="6B4E9B"/>
            </a:solidFill>
            <a:ln>
              <a:noFill/>
            </a:ln>
          </p:spPr>
        </p:sp>
        <p:sp>
          <p:nvSpPr>
            <p:cNvPr id="27" name="Rectangle 27"/>
            <p:cNvSpPr/>
            <p:nvPr/>
          </p:nvSpPr>
          <p:spPr>
            <a:xfrm>
              <a:off x="8343900" y="3533775"/>
              <a:ext cx="3238500" cy="1905000"/>
            </a:xfrm>
            <a:prstGeom prst="roundRect">
              <a:avLst>
                <a:gd name="adj" fmla="val 10000"/>
              </a:avLst>
            </a:prstGeom>
            <a:solidFill>
              <a:srgbClr val="FFFFFF"/>
            </a:solidFill>
            <a:ln w="19050">
              <a:solidFill>
                <a:srgbClr val="6B4E9B"/>
              </a:solidFill>
            </a:ln>
          </p:spPr>
        </p:sp>
        <p:sp>
          <p:nvSpPr>
            <p:cNvPr id="28" name="Ellipse 28"/>
            <p:cNvSpPr/>
            <p:nvPr/>
          </p:nvSpPr>
          <p:spPr>
            <a:xfrm>
              <a:off x="8553450" y="3781425"/>
              <a:ext cx="419100" cy="419100"/>
            </a:xfrm>
            <a:prstGeom prst="ellipse">
              <a:avLst/>
            </a:prstGeom>
            <a:solidFill>
              <a:srgbClr val="6B4E9B"/>
            </a:solidFill>
            <a:ln>
              <a:noFill/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8683887" y="38322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8596884" y="4489450"/>
              <a:ext cx="257175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改完再实测一次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00456" y="6318250"/>
            <a:ext cx="3204743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课内最后 3 分钟填完，当场交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平台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18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6467551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今天你只会用到这三个画面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25" name="zone-imgs"/>
          <p:cNvGrpSpPr/>
          <p:nvPr/>
        </p:nvGrpSpPr>
        <p:grpSpPr>
          <a:xfrm>
            <a:off x="600456" y="2876550"/>
            <a:ext cx="10981944" cy="3207004"/>
            <a:chOff x="600456" y="2876550"/>
            <a:chExt cx="10981944" cy="3207004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0502" y="2876550"/>
              <a:ext cx="3038622" cy="2743200"/>
            </a:xfrm>
            <a:prstGeom prst="rect">
              <a:avLst/>
            </a:prstGeom>
          </p:spPr>
        </p:pic>
        <p:sp>
          <p:nvSpPr>
            <p:cNvPr id="12" name="Ellipse 12"/>
            <p:cNvSpPr/>
            <p:nvPr/>
          </p:nvSpPr>
          <p:spPr>
            <a:xfrm>
              <a:off x="6667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897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0456" y="5731510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教师端：建课堂拿房号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3942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91025" y="3185517"/>
              <a:ext cx="3400425" cy="2125266"/>
            </a:xfrm>
            <a:prstGeom prst="rect">
              <a:avLst/>
            </a:prstGeom>
          </p:spPr>
        </p:pic>
        <p:sp>
          <p:nvSpPr>
            <p:cNvPr id="17" name="Ellipse 17"/>
            <p:cNvSpPr/>
            <p:nvPr/>
          </p:nvSpPr>
          <p:spPr>
            <a:xfrm>
              <a:off x="44513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5743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385056" y="5731510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课堂内：板书与对话</a:t>
              </a:r>
            </a:p>
          </p:txBody>
        </p:sp>
        <p:sp>
          <p:nvSpPr>
            <p:cNvPr id="20" name="Rectangle 20"/>
            <p:cNvSpPr/>
            <p:nvPr/>
          </p:nvSpPr>
          <p:spPr>
            <a:xfrm>
              <a:off x="8178800" y="2876550"/>
              <a:ext cx="3403600" cy="2743200"/>
            </a:xfrm>
            <a:prstGeom prst="roundRect">
              <a:avLst>
                <a:gd name="adj" fmla="val 5556"/>
              </a:avLst>
            </a:prstGeom>
            <a:solidFill>
              <a:srgbClr val="FDF4EC"/>
            </a:solidFill>
            <a:ln w="19050">
              <a:solidFill>
                <a:srgbClr val="E6DFD7"/>
              </a:solidFill>
            </a:ln>
          </p:spPr>
        </p:sp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172450" y="3185517"/>
              <a:ext cx="3400425" cy="2125266"/>
            </a:xfrm>
            <a:prstGeom prst="rect">
              <a:avLst/>
            </a:prstGeom>
          </p:spPr>
        </p:pic>
        <p:sp>
          <p:nvSpPr>
            <p:cNvPr id="22" name="Ellipse 22"/>
            <p:cNvSpPr/>
            <p:nvPr/>
          </p:nvSpPr>
          <p:spPr>
            <a:xfrm>
              <a:off x="8235950" y="2933700"/>
              <a:ext cx="495300" cy="4953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8358990" y="2936875"/>
              <a:ext cx="2492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27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C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8169656" y="5731510"/>
              <a:ext cx="268376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4A5160"/>
                  </a:solidFill>
                  <a:latin typeface="+mn-lt"/>
                  <a:ea typeface="+mn-ea"/>
                  <a:cs typeface="+mn-cs"/>
                </a:rPr>
                <a:t>学生端：只看回答和板书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600456" y="6318250"/>
            <a:ext cx="3931691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下课前 1 分钟，教师依次做这三件事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sp>
        <p:nvSpPr>
          <p:cNvPr id="3" name="page-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AF7F4"/>
          </a:solidFill>
          <a:ln>
            <a:noFill/>
          </a:ln>
        </p:spPr>
      </p:sp>
      <p:grpSp>
        <p:nvGrpSpPr>
          <p:cNvPr id="9" name="head"/>
          <p:cNvGrpSpPr/>
          <p:nvPr/>
        </p:nvGrpSpPr>
        <p:grpSpPr>
          <a:xfrm>
            <a:off x="590550" y="704850"/>
            <a:ext cx="11000994" cy="1876425"/>
            <a:chOff x="590550" y="704850"/>
            <a:chExt cx="11000994" cy="1876425"/>
          </a:xfrm>
        </p:grpSpPr>
        <p:sp>
          <p:nvSpPr>
            <p:cNvPr id="4" name="Rectangle 4"/>
            <p:cNvSpPr/>
            <p:nvPr/>
          </p:nvSpPr>
          <p:spPr>
            <a:xfrm>
              <a:off x="609600" y="7048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改进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A9099"/>
                  </a:solidFill>
                  <a:latin typeface="+mn-lt"/>
                  <a:ea typeface="+mn-ea"/>
                  <a:cs typeface="+mn-cs"/>
                </a:rPr>
                <a:t>19 / 20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0550" y="1260951"/>
              <a:ext cx="5931764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这套课还能再往前走一步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609600" y="2552700"/>
              <a:ext cx="10972800" cy="28575"/>
            </a:xfrm>
            <a:prstGeom prst="rect">
              <a:avLst/>
            </a:prstGeom>
            <a:solidFill>
              <a:srgbClr val="E6DFD7"/>
            </a:solidFill>
            <a:ln>
              <a:noFill/>
            </a:ln>
          </p:spPr>
        </p:sp>
      </p:grpSp>
      <p:grpSp>
        <p:nvGrpSpPr>
          <p:cNvPr id="19" name="zone-text"/>
          <p:cNvGrpSpPr/>
          <p:nvPr/>
        </p:nvGrpSpPr>
        <p:grpSpPr>
          <a:xfrm>
            <a:off x="609600" y="2876550"/>
            <a:ext cx="10972800" cy="3219450"/>
            <a:chOff x="609600" y="2876550"/>
            <a:chExt cx="10972800" cy="3219450"/>
          </a:xfrm>
        </p:grpSpPr>
        <p:sp>
          <p:nvSpPr>
            <p:cNvPr id="10" name="Rectangle 10"/>
            <p:cNvSpPr/>
            <p:nvPr/>
          </p:nvSpPr>
          <p:spPr>
            <a:xfrm>
              <a:off x="609600" y="28765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1" name="Rectangle 11"/>
            <p:cNvSpPr/>
            <p:nvPr/>
          </p:nvSpPr>
          <p:spPr>
            <a:xfrm>
              <a:off x="800100" y="31019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10234" y="3086100"/>
              <a:ext cx="293522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把四格做成勾选卡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609600" y="40322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4" name="Rectangle 14"/>
            <p:cNvSpPr/>
            <p:nvPr/>
          </p:nvSpPr>
          <p:spPr>
            <a:xfrm>
              <a:off x="800100" y="42576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110234" y="42418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把两版回答存成班级数据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5187950"/>
              <a:ext cx="10972800" cy="908050"/>
            </a:xfrm>
            <a:prstGeom prst="roundRect">
              <a:avLst>
                <a:gd name="adj" fmla="val 18881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Rectangle 17"/>
            <p:cNvSpPr/>
            <p:nvPr/>
          </p:nvSpPr>
          <p:spPr>
            <a:xfrm>
              <a:off x="800100" y="5413375"/>
              <a:ext cx="57150" cy="457200"/>
            </a:xfrm>
            <a:prstGeom prst="roundRect">
              <a:avLst>
                <a:gd name="adj" fmla="val 5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10234" y="5397500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把改写变成课前十分钟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600456" y="6318250"/>
            <a:ext cx="4379976" cy="3520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800" dirty="0">
                <a:solidFill>
                  <a:srgbClr val="4A5160"/>
                </a:solidFill>
                <a:latin typeface="+mn-lt"/>
                <a:ea typeface="+mn-ea"/>
                <a:cs typeface="+mn-cs"/>
              </a:rPr>
              <a:t>以上三项当前平台暂未提供，属规划方向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1C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bar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2570A"/>
          </a:solidFill>
          <a:ln>
            <a:noFill/>
          </a:ln>
        </p:spPr>
      </p:sp>
      <p:grpSp>
        <p:nvGrpSpPr>
          <p:cNvPr id="7" name="end-head"/>
          <p:cNvGrpSpPr/>
          <p:nvPr/>
        </p:nvGrpSpPr>
        <p:grpSpPr>
          <a:xfrm>
            <a:off x="590550" y="666750"/>
            <a:ext cx="11000994" cy="1657191"/>
            <a:chOff x="590550" y="666750"/>
            <a:chExt cx="11000994" cy="1657191"/>
          </a:xfrm>
        </p:grpSpPr>
        <p:sp>
          <p:nvSpPr>
            <p:cNvPr id="3" name="Rectangle 3"/>
            <p:cNvSpPr/>
            <p:nvPr/>
          </p:nvSpPr>
          <p:spPr>
            <a:xfrm>
              <a:off x="609600" y="666750"/>
              <a:ext cx="47625" cy="28575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4" name="TextBox 4"/>
            <p:cNvSpPr txBox="1"/>
            <p:nvPr/>
          </p:nvSpPr>
          <p:spPr>
            <a:xfrm>
              <a:off x="771906" y="736600"/>
              <a:ext cx="50292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b="1" dirty="0">
                  <a:solidFill>
                    <a:srgbClr val="C2570A"/>
                  </a:solidFill>
                  <a:latin typeface="+mn-lt"/>
                  <a:ea typeface="+mn-ea"/>
                  <a:cs typeface="+mn-cs"/>
                </a:rPr>
                <a:t>下课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0761497" y="736600"/>
              <a:ext cx="83004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800" dirty="0">
                  <a:solidFill>
                    <a:srgbClr val="8B93A1"/>
                  </a:solidFill>
                  <a:latin typeface="+mn-lt"/>
                  <a:ea typeface="+mn-ea"/>
                  <a:cs typeface="+mn-cs"/>
                </a:rPr>
                <a:t>20 / 20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0550" y="1546701"/>
              <a:ext cx="7003339" cy="7772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98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作业有三层，做一层也算完成</a:t>
              </a:r>
            </a:p>
          </p:txBody>
        </p:sp>
      </p:grpSp>
      <p:grpSp>
        <p:nvGrpSpPr>
          <p:cNvPr id="20" name="zone-text"/>
          <p:cNvGrpSpPr/>
          <p:nvPr/>
        </p:nvGrpSpPr>
        <p:grpSpPr>
          <a:xfrm>
            <a:off x="609600" y="2586990"/>
            <a:ext cx="10972800" cy="3051810"/>
            <a:chOff x="609600" y="2586990"/>
            <a:chExt cx="10972800" cy="3051810"/>
          </a:xfrm>
        </p:grpSpPr>
        <p:sp>
          <p:nvSpPr>
            <p:cNvPr id="8" name="Rectangle 8"/>
            <p:cNvSpPr/>
            <p:nvPr/>
          </p:nvSpPr>
          <p:spPr>
            <a:xfrm>
              <a:off x="609600" y="258699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781050" y="278447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0537" y="285432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95984" y="2768600"/>
              <a:ext cx="402564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基础：两版提示词誊完整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09600" y="368681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DF4EC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81050" y="388429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30537" y="395414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95984" y="3868420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8F3D07"/>
                  </a:solidFill>
                  <a:latin typeface="+mn-lt"/>
                  <a:ea typeface="+mn-ea"/>
                  <a:cs typeface="+mn-cs"/>
                </a:rPr>
                <a:t>提高：家里再改一版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609600" y="4786630"/>
              <a:ext cx="10972800" cy="852170"/>
            </a:xfrm>
            <a:prstGeom prst="roundRect">
              <a:avLst>
                <a:gd name="adj" fmla="val 20119"/>
              </a:avLst>
            </a:prstGeom>
            <a:solidFill>
              <a:srgbClr val="F6EDE4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781050" y="4984115"/>
              <a:ext cx="457200" cy="457200"/>
            </a:xfrm>
            <a:prstGeom prst="ellipse">
              <a:avLst/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30537" y="5053965"/>
              <a:ext cx="15822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b="1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95984" y="4968240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2A33"/>
                  </a:solidFill>
                  <a:latin typeface="+mn-lt"/>
                  <a:ea typeface="+mn-ea"/>
                  <a:cs typeface="+mn-cs"/>
                </a:rPr>
                <a:t>拓展：请家长改你的提示词</a:t>
              </a:r>
            </a:p>
          </p:txBody>
        </p:sp>
      </p:grpSp>
      <p:grpSp>
        <p:nvGrpSpPr>
          <p:cNvPr id="23" name="end-next"/>
          <p:cNvGrpSpPr/>
          <p:nvPr/>
        </p:nvGrpSpPr>
        <p:grpSpPr>
          <a:xfrm>
            <a:off x="609600" y="5924550"/>
            <a:ext cx="6309665" cy="383794"/>
            <a:chOff x="609600" y="5924550"/>
            <a:chExt cx="6309665" cy="383794"/>
          </a:xfrm>
        </p:grpSpPr>
        <p:sp>
          <p:nvSpPr>
            <p:cNvPr id="21" name="Rectangle 21"/>
            <p:cNvSpPr/>
            <p:nvPr/>
          </p:nvSpPr>
          <p:spPr>
            <a:xfrm>
              <a:off x="609600" y="5924550"/>
              <a:ext cx="47625" cy="381000"/>
            </a:xfrm>
            <a:prstGeom prst="roundRect">
              <a:avLst>
                <a:gd name="adj" fmla="val 40000"/>
              </a:avLst>
            </a:prstGeom>
            <a:solidFill>
              <a:srgbClr val="C2570A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90956" y="5956300"/>
              <a:ext cx="612830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B9C0CC"/>
                  </a:solidFill>
                  <a:latin typeface="+mn-lt"/>
                  <a:ea typeface="+mn-ea"/>
                  <a:cs typeface="+mn-cs"/>
                </a:rPr>
                <a:t>下一课《AI 图像识别》：贴标签的人，决定机器学到什么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g46-01">
  <a:themeElements>
    <a:clrScheme name="g46-0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46-01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46-0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2026-10-26T10:48:34Z</dcterms:created>
  <dcterms:modified xsi:type="dcterms:W3CDTF">2026-10-26T10:48:34Z</dcterms:modified>
  <cp:category/>
  <cp:contentStatus/>
</cp:coreProperties>
</file>