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Default Extension="jp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7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</p:sldIdLst>
  <p:sldSz cx="12192000" cy="6858000" type="screen16x9"/>
  <p:notesSz cx="6858000" cy="9144000"/>
  <p:defaultTextStyle>
    <a:defPPr>
      <a:defRPr lang="zh-CN"/>
    </a:defPPr>
    <a:lvl1pPr marL="0" algn="l" defTabSz="457200" rtl="0" eaLnBrk="1" latinLnBrk="0" hangingPunct="1">
      <a:defRPr sz="1800" kern="1200" lang="zh-CN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 lang="zh-CN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 lang="zh-CN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 lang="zh-CN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 lang="zh-CN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 lang="zh-CN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 lang="zh-CN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 lang="zh-CN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 lang="zh-CN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7.xml><?xml version="1.0" encoding="utf-8"?>
<p:sldLayout xmlns:a="http://schemas.openxmlformats.org/drawingml/2006/main" xmlns:p="http://schemas.openxmlformats.org/presentationml/2006/main" type="blank" preserve="1">
  <p:cSld name="g46-03 —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zh-CN" smtClean="0"/>
              <a:t>1/27/13</a:t>
            </a:fld>
            <a:endParaRPr lang="zh-C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zh-CN" smtClean="0"/>
              <a:t>‹#›</a:t>
            </a:fld>
            <a:endParaRPr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
<Relationships xmlns="http://schemas.openxmlformats.org/package/2006/relationships"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 name="g46-03 — 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lang="zh-CN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zh-CN" smtClean="0"/>
              <a:t>1/27/13</a:t>
            </a:fld>
            <a:endParaRPr lang="zh-C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lang="zh-CN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lang="zh-CN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zh-CN" smtClean="0"/>
              <a:t>‹#›</a:t>
            </a:fld>
            <a:endParaRPr 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5" r:id="rId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lang="zh-CN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 lang="zh-CN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 lang="zh-CN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 lang="zh-CN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 lang="zh-CN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 lang="zh-CN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 lang="zh-CN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 lang="zh-CN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 lang="zh-CN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 lang="zh-CN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457200" rtl="0" eaLnBrk="1" latinLnBrk="0" hangingPunct="1">
        <a:defRPr sz="1800" kern="1200" lang="zh-CN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 lang="zh-CN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 lang="zh-CN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 lang="zh-CN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 lang="zh-CN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 lang="zh-CN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 lang="zh-CN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 lang="zh-CN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 lang="zh-CN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image" Target="../media/image_ce1058ebc54d903d.jpg"/>
</Relationships>
</file>

<file path=ppt/slides/_rels/slide2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image" Target="../media/image_25f3676d2a599cc2.jpg"/>
  <Relationship Id="rId3" Type="http://schemas.openxmlformats.org/officeDocument/2006/relationships/image" Target="../media/image_08463a1b59863162.jpg"/>
</Relationships>
</file>

<file path=ppt/slides/_rels/slide3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</Relationships>
</file>

<file path=ppt/slides/_rels/slide4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</Relationships>
</file>

<file path=ppt/slides/_rels/slide5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</Relationships>
</file>

<file path=ppt/slides/_rels/slide6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</Relationships>
</file>

<file path=ppt/slides/_rels/slide7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</Relationships>
</file>

<file path=ppt/slides/_rels/slide8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</Relationships>
</file>

<file path=ppt/slides/_rels/slide9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</Relationships>
</file>

<file path=ppt/slides/_rels/slide10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</Relationships>
</file>

<file path=ppt/slides/_rels/slide11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</Relationships>
</file>

<file path=ppt/slides/_rels/slide12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</Relationships>
</file>

<file path=ppt/slides/_rels/slide13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</Relationships>
</file>

<file path=ppt/slides/_rels/slide14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</Relationships>
</file>

<file path=ppt/slides/_rels/slide15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</Relationships>
</file>

<file path=ppt/slides/_rels/slide16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</Relationships>
</file>

<file path=ppt/slides/_rels/slide17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</Relationships>
</file>

<file path=ppt/slides/_rels/slide18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image" Target="../media/image_59e117e0113d2030.png"/>
  <Relationship Id="rId3" Type="http://schemas.openxmlformats.org/officeDocument/2006/relationships/image" Target="../media/image_734c5346debc2b3e.png"/>
  <Relationship Id="rId4" Type="http://schemas.openxmlformats.org/officeDocument/2006/relationships/image" Target="../media/image_9b9723ec94f46975.png"/>
</Relationships>
</file>

<file path=ppt/slides/_rels/slide19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</Relationships>
</file>

<file path=ppt/slides/_rels/slide20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61C2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opbar"/>
          <p:cNvSpPr/>
          <p:nvPr/>
        </p:nvSpPr>
        <p:spPr>
          <a:xfrm>
            <a:off x="0" y="0"/>
            <a:ext cx="12192000" cy="95250"/>
          </a:xfrm>
          <a:prstGeom prst="rect">
            <a:avLst/>
          </a:prstGeom>
          <a:solidFill>
            <a:srgbClr val="C2570A"/>
          </a:solidFill>
          <a:ln>
            <a:noFill/>
          </a:ln>
        </p:spPr>
      </p:sp>
      <p:grpSp>
        <p:nvGrpSpPr>
          <p:cNvPr id="5" name="cover-panel"/>
          <p:cNvGrpSpPr/>
          <p:nvPr/>
        </p:nvGrpSpPr>
        <p:grpSpPr>
          <a:xfrm>
            <a:off x="0" y="0"/>
            <a:ext cx="6696075" cy="6858000"/>
            <a:chOff x="0" y="0"/>
            <a:chExt cx="6696075" cy="6858000"/>
          </a:xfrm>
        </p:grpSpPr>
        <p:sp>
          <p:nvSpPr>
            <p:cNvPr id="3" name="Rectangle 3"/>
            <p:cNvSpPr/>
            <p:nvPr/>
          </p:nvSpPr>
          <p:spPr>
            <a:xfrm>
              <a:off x="0" y="0"/>
              <a:ext cx="6667500" cy="6858000"/>
            </a:xfrm>
            <a:prstGeom prst="rect">
              <a:avLst/>
            </a:prstGeom>
            <a:solidFill>
              <a:srgbClr val="161C24"/>
            </a:solidFill>
            <a:ln>
              <a:noFill/>
            </a:ln>
          </p:spPr>
        </p:sp>
        <p:sp>
          <p:nvSpPr>
            <p:cNvPr id="4" name="Rectangle 4"/>
            <p:cNvSpPr/>
            <p:nvPr/>
          </p:nvSpPr>
          <p:spPr>
            <a:xfrm>
              <a:off x="6667500" y="0"/>
              <a:ext cx="28575" cy="6858000"/>
            </a:xfrm>
            <a:prstGeom prst="rect">
              <a:avLst/>
            </a:prstGeom>
            <a:solidFill>
              <a:srgbClr val="C2570A"/>
            </a:solidFill>
            <a:ln>
              <a:noFill/>
            </a:ln>
          </p:spPr>
        </p:sp>
      </p:grpSp>
      <p:grpSp>
        <p:nvGrpSpPr>
          <p:cNvPr id="9" name="cover-photo"/>
          <p:cNvGrpSpPr/>
          <p:nvPr/>
        </p:nvGrpSpPr>
        <p:grpSpPr>
          <a:xfrm>
            <a:off x="7143750" y="1466850"/>
            <a:ext cx="4572000" cy="3854704"/>
            <a:chOff x="7143750" y="1466850"/>
            <a:chExt cx="4572000" cy="3854704"/>
          </a:xfrm>
        </p:grpSpPr>
        <p:sp>
          <p:nvSpPr>
            <p:cNvPr id="6" name="Rectangle 6"/>
            <p:cNvSpPr/>
            <p:nvPr/>
          </p:nvSpPr>
          <p:spPr>
            <a:xfrm>
              <a:off x="7143750" y="1466850"/>
              <a:ext cx="4572000" cy="3467100"/>
            </a:xfrm>
            <a:prstGeom prst="roundRect">
              <a:avLst>
                <a:gd name="adj" fmla="val 1648"/>
              </a:avLst>
            </a:prstGeom>
            <a:solidFill>
              <a:srgbClr val="C2570A"/>
            </a:solidFill>
            <a:ln>
              <a:noFill/>
            </a:ln>
          </p:spPr>
        </p:sp>
        <p:pic>
          <p:nvPicPr>
            <p:cNvPr id="7" name="Image 7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327264" y="1543050"/>
              <a:ext cx="4204971" cy="3314700"/>
            </a:xfrm>
            <a:prstGeom prst="rect">
              <a:avLst/>
            </a:prstGeom>
          </p:spPr>
        </p:pic>
        <p:sp>
          <p:nvSpPr>
            <p:cNvPr id="8" name="TextBox 8"/>
            <p:cNvSpPr txBox="1"/>
            <p:nvPr/>
          </p:nvSpPr>
          <p:spPr>
            <a:xfrm>
              <a:off x="7210806" y="4969510"/>
              <a:ext cx="219913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9AA3B0"/>
                  </a:solidFill>
                  <a:latin typeface="+mn-lt"/>
                  <a:ea typeface="+mn-ea"/>
                  <a:cs typeface="+mn-cs"/>
                </a:rPr>
                <a:t>报纸上的假新闻纸条</a:t>
              </a:r>
            </a:p>
          </p:txBody>
        </p:sp>
      </p:grpSp>
      <p:grpSp>
        <p:nvGrpSpPr>
          <p:cNvPr id="17" name="cover-text"/>
          <p:cNvGrpSpPr/>
          <p:nvPr/>
        </p:nvGrpSpPr>
        <p:grpSpPr>
          <a:xfrm>
            <a:off x="590550" y="1345565"/>
            <a:ext cx="6001283" cy="5191379"/>
            <a:chOff x="590550" y="1345565"/>
            <a:chExt cx="6001283" cy="5191379"/>
          </a:xfrm>
        </p:grpSpPr>
        <p:sp>
          <p:nvSpPr>
            <p:cNvPr id="10" name="TextBox 10"/>
            <p:cNvSpPr txBox="1"/>
            <p:nvPr/>
          </p:nvSpPr>
          <p:spPr>
            <a:xfrm>
              <a:off x="590550" y="1345565"/>
              <a:ext cx="4642104" cy="11049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57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真假信息辨别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600456" y="2310130"/>
              <a:ext cx="599137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9AA3B0"/>
                  </a:solidFill>
                  <a:latin typeface="+mn-lt"/>
                  <a:ea typeface="+mn-ea"/>
                  <a:cs typeface="+mn-cs"/>
                </a:rPr>
                <a:t>小学高段（四至六年级） · 4—6 年级 · 1 课时 · 40 分钟</a:t>
              </a:r>
            </a:p>
          </p:txBody>
        </p:sp>
        <p:sp>
          <p:nvSpPr>
            <p:cNvPr id="12" name="Rectangle 12"/>
            <p:cNvSpPr/>
            <p:nvPr/>
          </p:nvSpPr>
          <p:spPr>
            <a:xfrm>
              <a:off x="609600" y="3810000"/>
              <a:ext cx="5715000" cy="830580"/>
            </a:xfrm>
            <a:prstGeom prst="roundRect">
              <a:avLst>
                <a:gd name="adj" fmla="val 16055"/>
              </a:avLst>
            </a:prstGeom>
            <a:solidFill>
              <a:srgbClr val="2A303A"/>
            </a:solidFill>
            <a:ln>
              <a:noFill/>
            </a:ln>
          </p:spPr>
        </p:sp>
        <p:sp>
          <p:nvSpPr>
            <p:cNvPr id="13" name="Rectangle 13"/>
            <p:cNvSpPr/>
            <p:nvPr/>
          </p:nvSpPr>
          <p:spPr>
            <a:xfrm>
              <a:off x="609600" y="3810000"/>
              <a:ext cx="57150" cy="830580"/>
            </a:xfrm>
            <a:prstGeom prst="roundRect">
              <a:avLst>
                <a:gd name="adj" fmla="val 50000"/>
              </a:avLst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881634" y="3980815"/>
              <a:ext cx="4025646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rgbClr val="EDE9E3"/>
                  </a:solidFill>
                  <a:latin typeface="+mn-lt"/>
                  <a:ea typeface="+mn-ea"/>
                  <a:cs typeface="+mn-cs"/>
                </a:rPr>
                <a:t>你今天要当一次查它的人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600456" y="5880100"/>
              <a:ext cx="195681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C2570A"/>
                  </a:solidFill>
                  <a:latin typeface="+mn-lt"/>
                  <a:ea typeface="+mn-ea"/>
                  <a:cs typeface="+mn-cs"/>
                </a:rPr>
                <a:t>人工智能通识教育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600456" y="6184900"/>
              <a:ext cx="559155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9AA3B0"/>
                  </a:solidFill>
                  <a:latin typeface="+mn-lt"/>
                  <a:ea typeface="+mn-ea"/>
                  <a:cs typeface="+mn-cs"/>
                </a:rPr>
                <a:t>本课件配合《真假信息辨别》教学设计（教案）使用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opbar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C2570A"/>
          </a:solidFill>
          <a:ln>
            <a:noFill/>
          </a:ln>
        </p:spPr>
      </p:sp>
      <p:sp>
        <p:nvSpPr>
          <p:cNvPr id="3" name="page-bg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AF7F4"/>
          </a:solidFill>
          <a:ln>
            <a:noFill/>
          </a:ln>
        </p:spPr>
      </p:sp>
      <p:grpSp>
        <p:nvGrpSpPr>
          <p:cNvPr id="9" name="head"/>
          <p:cNvGrpSpPr/>
          <p:nvPr/>
        </p:nvGrpSpPr>
        <p:grpSpPr>
          <a:xfrm>
            <a:off x="590550" y="704850"/>
            <a:ext cx="11000994" cy="1876425"/>
            <a:chOff x="590550" y="704850"/>
            <a:chExt cx="11000994" cy="1876425"/>
          </a:xfrm>
        </p:grpSpPr>
        <p:sp>
          <p:nvSpPr>
            <p:cNvPr id="4" name="Rectangle 4"/>
            <p:cNvSpPr/>
            <p:nvPr/>
          </p:nvSpPr>
          <p:spPr>
            <a:xfrm>
              <a:off x="609600" y="704850"/>
              <a:ext cx="47625" cy="285750"/>
            </a:xfrm>
            <a:prstGeom prst="roundRect">
              <a:avLst>
                <a:gd name="adj" fmla="val 40000"/>
              </a:avLst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771906" y="736600"/>
              <a:ext cx="173873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环节一 · 5 分钟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10894771" y="736600"/>
              <a:ext cx="69677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800" dirty="0">
                  <a:solidFill>
                    <a:srgbClr val="8A9099"/>
                  </a:solidFill>
                  <a:latin typeface="+mn-lt"/>
                  <a:ea typeface="+mn-ea"/>
                  <a:cs typeface="+mn-cs"/>
                </a:rPr>
                <a:t>2 / 20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0550" y="1260951"/>
              <a:ext cx="7539126" cy="7772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980" b="1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它答得像真的，不代表它说得对</a:t>
              </a:r>
            </a:p>
          </p:txBody>
        </p:sp>
        <p:sp>
          <p:nvSpPr>
            <p:cNvPr id="8" name="Rectangle 8"/>
            <p:cNvSpPr/>
            <p:nvPr/>
          </p:nvSpPr>
          <p:spPr>
            <a:xfrm>
              <a:off x="609600" y="2552700"/>
              <a:ext cx="10972800" cy="28575"/>
            </a:xfrm>
            <a:prstGeom prst="rect">
              <a:avLst/>
            </a:prstGeom>
            <a:solidFill>
              <a:srgbClr val="E6DFD7"/>
            </a:solidFill>
            <a:ln>
              <a:noFill/>
            </a:ln>
          </p:spPr>
        </p:sp>
      </p:grpSp>
      <p:grpSp>
        <p:nvGrpSpPr>
          <p:cNvPr id="20" name="zone-imgs"/>
          <p:cNvGrpSpPr/>
          <p:nvPr/>
        </p:nvGrpSpPr>
        <p:grpSpPr>
          <a:xfrm>
            <a:off x="600456" y="2876550"/>
            <a:ext cx="10981944" cy="3207004"/>
            <a:chOff x="600456" y="2876550"/>
            <a:chExt cx="10981944" cy="3207004"/>
          </a:xfrm>
        </p:grpSpPr>
        <p:sp>
          <p:nvSpPr>
            <p:cNvPr id="10" name="Rectangle 10"/>
            <p:cNvSpPr/>
            <p:nvPr/>
          </p:nvSpPr>
          <p:spPr>
            <a:xfrm>
              <a:off x="609600" y="2876550"/>
              <a:ext cx="5295900" cy="2743200"/>
            </a:xfrm>
            <a:prstGeom prst="roundRect">
              <a:avLst>
                <a:gd name="adj" fmla="val 5556"/>
              </a:avLst>
            </a:prstGeom>
            <a:solidFill>
              <a:srgbClr val="FDF4EC"/>
            </a:solidFill>
            <a:ln w="19050">
              <a:solidFill>
                <a:srgbClr val="E6DFD7"/>
              </a:solidFill>
            </a:ln>
          </p:spPr>
        </p:sp>
        <p:pic>
          <p:nvPicPr>
            <p:cNvPr id="11" name="Image 1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51940" y="2876550"/>
              <a:ext cx="3811219" cy="2743200"/>
            </a:xfrm>
            <a:prstGeom prst="rect">
              <a:avLst/>
            </a:prstGeom>
          </p:spPr>
        </p:pic>
        <p:sp>
          <p:nvSpPr>
            <p:cNvPr id="12" name="Ellipse 12"/>
            <p:cNvSpPr/>
            <p:nvPr/>
          </p:nvSpPr>
          <p:spPr>
            <a:xfrm>
              <a:off x="666750" y="2933700"/>
              <a:ext cx="495300" cy="495300"/>
            </a:xfrm>
            <a:prstGeom prst="ellipse">
              <a:avLst/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789790" y="2936875"/>
              <a:ext cx="249220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27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A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600456" y="5731510"/>
              <a:ext cx="183565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4A5160"/>
                  </a:solidFill>
                  <a:latin typeface="+mn-lt"/>
                  <a:ea typeface="+mn-ea"/>
                  <a:cs typeface="+mn-cs"/>
                </a:rPr>
                <a:t>1844 年报纸头版</a:t>
              </a:r>
            </a:p>
          </p:txBody>
        </p:sp>
        <p:sp>
          <p:nvSpPr>
            <p:cNvPr id="15" name="Rectangle 15"/>
            <p:cNvSpPr/>
            <p:nvPr/>
          </p:nvSpPr>
          <p:spPr>
            <a:xfrm>
              <a:off x="6286500" y="2876550"/>
              <a:ext cx="5295900" cy="2743200"/>
            </a:xfrm>
            <a:prstGeom prst="roundRect">
              <a:avLst>
                <a:gd name="adj" fmla="val 5556"/>
              </a:avLst>
            </a:prstGeom>
            <a:solidFill>
              <a:srgbClr val="FDF4EC"/>
            </a:solidFill>
            <a:ln w="19050">
              <a:solidFill>
                <a:srgbClr val="E6DFD7"/>
              </a:solidFill>
            </a:ln>
          </p:spPr>
        </p:sp>
        <p:pic>
          <p:nvPicPr>
            <p:cNvPr id="16" name="Image 1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010425" y="2876550"/>
              <a:ext cx="1848051" cy="2743200"/>
            </a:xfrm>
            <a:prstGeom prst="rect">
              <a:avLst/>
            </a:prstGeom>
          </p:spPr>
        </p:pic>
        <p:sp>
          <p:nvSpPr>
            <p:cNvPr id="17" name="Ellipse 17"/>
            <p:cNvSpPr/>
            <p:nvPr/>
          </p:nvSpPr>
          <p:spPr>
            <a:xfrm>
              <a:off x="6343650" y="2933700"/>
              <a:ext cx="495300" cy="495300"/>
            </a:xfrm>
            <a:prstGeom prst="ellipse">
              <a:avLst/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6466690" y="2936875"/>
              <a:ext cx="249220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27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B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6277356" y="5731510"/>
              <a:ext cx="195681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4A5160"/>
                  </a:solidFill>
                  <a:latin typeface="+mn-lt"/>
                  <a:ea typeface="+mn-ea"/>
                  <a:cs typeface="+mn-cs"/>
                </a:rPr>
                <a:t>报亭外墙报纸标题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opbar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C2570A"/>
          </a:solidFill>
          <a:ln>
            <a:noFill/>
          </a:ln>
        </p:spPr>
      </p:sp>
      <p:sp>
        <p:nvSpPr>
          <p:cNvPr id="3" name="page-bg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AF7F4"/>
          </a:solidFill>
          <a:ln>
            <a:noFill/>
          </a:ln>
        </p:spPr>
      </p:sp>
      <p:grpSp>
        <p:nvGrpSpPr>
          <p:cNvPr id="9" name="head"/>
          <p:cNvGrpSpPr/>
          <p:nvPr/>
        </p:nvGrpSpPr>
        <p:grpSpPr>
          <a:xfrm>
            <a:off x="590550" y="704850"/>
            <a:ext cx="11000994" cy="1876425"/>
            <a:chOff x="590550" y="704850"/>
            <a:chExt cx="11000994" cy="1876425"/>
          </a:xfrm>
        </p:grpSpPr>
        <p:sp>
          <p:nvSpPr>
            <p:cNvPr id="4" name="Rectangle 4"/>
            <p:cNvSpPr/>
            <p:nvPr/>
          </p:nvSpPr>
          <p:spPr>
            <a:xfrm>
              <a:off x="609600" y="704850"/>
              <a:ext cx="47625" cy="285750"/>
            </a:xfrm>
            <a:prstGeom prst="roundRect">
              <a:avLst>
                <a:gd name="adj" fmla="val 40000"/>
              </a:avLst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771906" y="736600"/>
              <a:ext cx="50292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目标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10894771" y="736600"/>
              <a:ext cx="69677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800" dirty="0">
                  <a:solidFill>
                    <a:srgbClr val="8A9099"/>
                  </a:solidFill>
                  <a:latin typeface="+mn-lt"/>
                  <a:ea typeface="+mn-ea"/>
                  <a:cs typeface="+mn-cs"/>
                </a:rPr>
                <a:t>3 / 20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0550" y="1260951"/>
              <a:ext cx="9682277" cy="7772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980" b="1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今天你要学会的，是查一条说法靠不靠谱</a:t>
              </a:r>
            </a:p>
          </p:txBody>
        </p:sp>
        <p:sp>
          <p:nvSpPr>
            <p:cNvPr id="8" name="Rectangle 8"/>
            <p:cNvSpPr/>
            <p:nvPr/>
          </p:nvSpPr>
          <p:spPr>
            <a:xfrm>
              <a:off x="609600" y="2552700"/>
              <a:ext cx="10972800" cy="28575"/>
            </a:xfrm>
            <a:prstGeom prst="rect">
              <a:avLst/>
            </a:prstGeom>
            <a:solidFill>
              <a:srgbClr val="E6DFD7"/>
            </a:solidFill>
            <a:ln>
              <a:noFill/>
            </a:ln>
          </p:spPr>
        </p:sp>
      </p:grpSp>
      <p:grpSp>
        <p:nvGrpSpPr>
          <p:cNvPr id="25" name="zone-goals"/>
          <p:cNvGrpSpPr/>
          <p:nvPr/>
        </p:nvGrpSpPr>
        <p:grpSpPr>
          <a:xfrm>
            <a:off x="609600" y="2876550"/>
            <a:ext cx="10972800" cy="3219450"/>
            <a:chOff x="609600" y="2876550"/>
            <a:chExt cx="10972800" cy="3219450"/>
          </a:xfrm>
        </p:grpSpPr>
        <p:sp>
          <p:nvSpPr>
            <p:cNvPr id="10" name="Rectangle 10"/>
            <p:cNvSpPr/>
            <p:nvPr/>
          </p:nvSpPr>
          <p:spPr>
            <a:xfrm>
              <a:off x="609600" y="2876550"/>
              <a:ext cx="10972800" cy="933450"/>
            </a:xfrm>
            <a:prstGeom prst="roundRect">
              <a:avLst>
                <a:gd name="adj" fmla="val 18367"/>
              </a:avLst>
            </a:prstGeom>
            <a:solidFill>
              <a:srgbClr val="FFFFFF"/>
            </a:solidFill>
            <a:ln w="19050">
              <a:solidFill>
                <a:srgbClr val="E6DFD7"/>
              </a:solidFill>
            </a:ln>
          </p:spPr>
        </p:sp>
        <p:sp>
          <p:nvSpPr>
            <p:cNvPr id="11" name="Rectangle 11"/>
            <p:cNvSpPr/>
            <p:nvPr/>
          </p:nvSpPr>
          <p:spPr>
            <a:xfrm>
              <a:off x="609600" y="2876550"/>
              <a:ext cx="76200" cy="933450"/>
            </a:xfrm>
            <a:prstGeom prst="roundRect">
              <a:avLst>
                <a:gd name="adj" fmla="val 50000"/>
              </a:avLst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12" name="Ellipse 12"/>
            <p:cNvSpPr/>
            <p:nvPr/>
          </p:nvSpPr>
          <p:spPr>
            <a:xfrm>
              <a:off x="914400" y="3095625"/>
              <a:ext cx="495300" cy="495300"/>
            </a:xfrm>
            <a:prstGeom prst="ellipse">
              <a:avLst/>
            </a:prstGeom>
            <a:solidFill>
              <a:srgbClr val="F6EDE4"/>
            </a:solidFill>
            <a:ln>
              <a:noFill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1082937" y="3184525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1605534" y="3098800"/>
              <a:ext cx="2935224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b="1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说出这话是谁说的</a:t>
              </a:r>
            </a:p>
          </p:txBody>
        </p:sp>
        <p:sp>
          <p:nvSpPr>
            <p:cNvPr id="15" name="Rectangle 15"/>
            <p:cNvSpPr/>
            <p:nvPr/>
          </p:nvSpPr>
          <p:spPr>
            <a:xfrm>
              <a:off x="609600" y="4019550"/>
              <a:ext cx="10972800" cy="933450"/>
            </a:xfrm>
            <a:prstGeom prst="roundRect">
              <a:avLst>
                <a:gd name="adj" fmla="val 18367"/>
              </a:avLst>
            </a:prstGeom>
            <a:solidFill>
              <a:srgbClr val="FFFFFF"/>
            </a:solidFill>
            <a:ln w="19050">
              <a:solidFill>
                <a:srgbClr val="E6DFD7"/>
              </a:solidFill>
            </a:ln>
          </p:spPr>
        </p:sp>
        <p:sp>
          <p:nvSpPr>
            <p:cNvPr id="16" name="Rectangle 16"/>
            <p:cNvSpPr/>
            <p:nvPr/>
          </p:nvSpPr>
          <p:spPr>
            <a:xfrm>
              <a:off x="609600" y="4019550"/>
              <a:ext cx="76200" cy="933450"/>
            </a:xfrm>
            <a:prstGeom prst="roundRect">
              <a:avLst>
                <a:gd name="adj" fmla="val 50000"/>
              </a:avLst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17" name="Ellipse 17"/>
            <p:cNvSpPr/>
            <p:nvPr/>
          </p:nvSpPr>
          <p:spPr>
            <a:xfrm>
              <a:off x="914400" y="4238625"/>
              <a:ext cx="495300" cy="495300"/>
            </a:xfrm>
            <a:prstGeom prst="ellipse">
              <a:avLst/>
            </a:prstGeom>
            <a:solidFill>
              <a:srgbClr val="F6EDE4"/>
            </a:solidFill>
            <a:ln>
              <a:noFill/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1082937" y="4327525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1605534" y="4241800"/>
              <a:ext cx="2571750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b="1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找出它缺哪一样</a:t>
              </a:r>
            </a:p>
          </p:txBody>
        </p:sp>
        <p:sp>
          <p:nvSpPr>
            <p:cNvPr id="20" name="Rectangle 20"/>
            <p:cNvSpPr/>
            <p:nvPr/>
          </p:nvSpPr>
          <p:spPr>
            <a:xfrm>
              <a:off x="609600" y="5162550"/>
              <a:ext cx="10972800" cy="933450"/>
            </a:xfrm>
            <a:prstGeom prst="roundRect">
              <a:avLst>
                <a:gd name="adj" fmla="val 18367"/>
              </a:avLst>
            </a:prstGeom>
            <a:solidFill>
              <a:srgbClr val="FFFFFF"/>
            </a:solidFill>
            <a:ln w="19050">
              <a:solidFill>
                <a:srgbClr val="E6DFD7"/>
              </a:solidFill>
            </a:ln>
          </p:spPr>
        </p:sp>
        <p:sp>
          <p:nvSpPr>
            <p:cNvPr id="21" name="Rectangle 21"/>
            <p:cNvSpPr/>
            <p:nvPr/>
          </p:nvSpPr>
          <p:spPr>
            <a:xfrm>
              <a:off x="609600" y="5162550"/>
              <a:ext cx="76200" cy="933450"/>
            </a:xfrm>
            <a:prstGeom prst="roundRect">
              <a:avLst>
                <a:gd name="adj" fmla="val 50000"/>
              </a:avLst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22" name="Ellipse 22"/>
            <p:cNvSpPr/>
            <p:nvPr/>
          </p:nvSpPr>
          <p:spPr>
            <a:xfrm>
              <a:off x="914400" y="5381625"/>
              <a:ext cx="495300" cy="495300"/>
            </a:xfrm>
            <a:prstGeom prst="ellipse">
              <a:avLst/>
            </a:prstGeom>
            <a:solidFill>
              <a:srgbClr val="F6EDE4"/>
            </a:solidFill>
            <a:ln>
              <a:noFill/>
            </a:ln>
          </p:spPr>
        </p:sp>
        <p:sp>
          <p:nvSpPr>
            <p:cNvPr id="23" name="TextBox 23"/>
            <p:cNvSpPr txBox="1"/>
            <p:nvPr/>
          </p:nvSpPr>
          <p:spPr>
            <a:xfrm>
              <a:off x="1082937" y="5470525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1605534" y="5384800"/>
              <a:ext cx="2935224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b="1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用证据句式说结论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opbar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C2570A"/>
          </a:solidFill>
          <a:ln>
            <a:noFill/>
          </a:ln>
        </p:spPr>
      </p:sp>
      <p:sp>
        <p:nvSpPr>
          <p:cNvPr id="3" name="page-bg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AF7F4"/>
          </a:solidFill>
          <a:ln>
            <a:noFill/>
          </a:ln>
        </p:spPr>
      </p:sp>
      <p:grpSp>
        <p:nvGrpSpPr>
          <p:cNvPr id="9" name="head"/>
          <p:cNvGrpSpPr/>
          <p:nvPr/>
        </p:nvGrpSpPr>
        <p:grpSpPr>
          <a:xfrm>
            <a:off x="590550" y="704850"/>
            <a:ext cx="11000994" cy="1876425"/>
            <a:chOff x="590550" y="704850"/>
            <a:chExt cx="11000994" cy="1876425"/>
          </a:xfrm>
        </p:grpSpPr>
        <p:sp>
          <p:nvSpPr>
            <p:cNvPr id="4" name="Rectangle 4"/>
            <p:cNvSpPr/>
            <p:nvPr/>
          </p:nvSpPr>
          <p:spPr>
            <a:xfrm>
              <a:off x="609600" y="704850"/>
              <a:ext cx="47625" cy="285750"/>
            </a:xfrm>
            <a:prstGeom prst="roundRect">
              <a:avLst>
                <a:gd name="adj" fmla="val 40000"/>
              </a:avLst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771906" y="736600"/>
              <a:ext cx="50292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路线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10894771" y="736600"/>
              <a:ext cx="69677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800" dirty="0">
                  <a:solidFill>
                    <a:srgbClr val="8A9099"/>
                  </a:solidFill>
                  <a:latin typeface="+mn-lt"/>
                  <a:ea typeface="+mn-ea"/>
                  <a:cs typeface="+mn-cs"/>
                </a:rPr>
                <a:t>4 / 20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0550" y="1260951"/>
              <a:ext cx="7003339" cy="7772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980" b="1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五步：从听它说，到查完再说</a:t>
              </a:r>
            </a:p>
          </p:txBody>
        </p:sp>
        <p:sp>
          <p:nvSpPr>
            <p:cNvPr id="8" name="Rectangle 8"/>
            <p:cNvSpPr/>
            <p:nvPr/>
          </p:nvSpPr>
          <p:spPr>
            <a:xfrm>
              <a:off x="609600" y="2552700"/>
              <a:ext cx="10972800" cy="28575"/>
            </a:xfrm>
            <a:prstGeom prst="rect">
              <a:avLst/>
            </a:prstGeom>
            <a:solidFill>
              <a:srgbClr val="E6DFD7"/>
            </a:solidFill>
            <a:ln>
              <a:noFill/>
            </a:ln>
          </p:spPr>
        </p:sp>
      </p:grpSp>
      <p:grpSp>
        <p:nvGrpSpPr>
          <p:cNvPr id="40" name="zone-route"/>
          <p:cNvGrpSpPr/>
          <p:nvPr/>
        </p:nvGrpSpPr>
        <p:grpSpPr>
          <a:xfrm>
            <a:off x="609600" y="2876550"/>
            <a:ext cx="10972800" cy="3219450"/>
            <a:chOff x="609600" y="2876550"/>
            <a:chExt cx="10972800" cy="3219450"/>
          </a:xfrm>
        </p:grpSpPr>
        <p:sp>
          <p:nvSpPr>
            <p:cNvPr id="10" name="Rectangle 10"/>
            <p:cNvSpPr/>
            <p:nvPr/>
          </p:nvSpPr>
          <p:spPr>
            <a:xfrm>
              <a:off x="609600" y="2876550"/>
              <a:ext cx="2057400" cy="3219450"/>
            </a:xfrm>
            <a:prstGeom prst="roundRect">
              <a:avLst>
                <a:gd name="adj" fmla="val 7407"/>
              </a:avLst>
            </a:prstGeom>
            <a:solidFill>
              <a:srgbClr val="FFFFFF"/>
            </a:solidFill>
            <a:ln w="19050">
              <a:solidFill>
                <a:srgbClr val="E6DFD7"/>
              </a:solidFill>
            </a:ln>
          </p:spPr>
        </p:sp>
        <p:sp>
          <p:nvSpPr>
            <p:cNvPr id="11" name="Rectangle 11"/>
            <p:cNvSpPr/>
            <p:nvPr/>
          </p:nvSpPr>
          <p:spPr>
            <a:xfrm>
              <a:off x="609600" y="2876550"/>
              <a:ext cx="2057400" cy="57150"/>
            </a:xfrm>
            <a:prstGeom prst="roundRect">
              <a:avLst>
                <a:gd name="adj" fmla="val 50000"/>
              </a:avLst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12" name="Ellipse 12"/>
            <p:cNvSpPr/>
            <p:nvPr/>
          </p:nvSpPr>
          <p:spPr>
            <a:xfrm>
              <a:off x="1390650" y="3181350"/>
              <a:ext cx="495300" cy="495300"/>
            </a:xfrm>
            <a:prstGeom prst="ellipse">
              <a:avLst/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1559187" y="3270250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897636" y="4018915"/>
              <a:ext cx="1481328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先听它说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1405014" y="5689600"/>
              <a:ext cx="46657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5 分</a:t>
              </a:r>
            </a:p>
          </p:txBody>
        </p:sp>
        <p:sp>
          <p:nvSpPr>
            <p:cNvPr id="16" name="Rectangle 16"/>
            <p:cNvSpPr/>
            <p:nvPr/>
          </p:nvSpPr>
          <p:spPr>
            <a:xfrm>
              <a:off x="2838450" y="2876550"/>
              <a:ext cx="2057400" cy="3219450"/>
            </a:xfrm>
            <a:prstGeom prst="roundRect">
              <a:avLst>
                <a:gd name="adj" fmla="val 7407"/>
              </a:avLst>
            </a:prstGeom>
            <a:solidFill>
              <a:srgbClr val="FFFFFF"/>
            </a:solidFill>
            <a:ln w="19050">
              <a:solidFill>
                <a:srgbClr val="E6DFD7"/>
              </a:solidFill>
            </a:ln>
          </p:spPr>
        </p:sp>
        <p:sp>
          <p:nvSpPr>
            <p:cNvPr id="17" name="Rectangle 17"/>
            <p:cNvSpPr/>
            <p:nvPr/>
          </p:nvSpPr>
          <p:spPr>
            <a:xfrm>
              <a:off x="2838450" y="2876550"/>
              <a:ext cx="2057400" cy="57150"/>
            </a:xfrm>
            <a:prstGeom prst="roundRect">
              <a:avLst>
                <a:gd name="adj" fmla="val 50000"/>
              </a:avLst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18" name="Ellipse 18"/>
            <p:cNvSpPr/>
            <p:nvPr/>
          </p:nvSpPr>
          <p:spPr>
            <a:xfrm>
              <a:off x="3619500" y="3181350"/>
              <a:ext cx="495300" cy="495300"/>
            </a:xfrm>
            <a:prstGeom prst="ellipse">
              <a:avLst/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3788037" y="3270250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3308223" y="4018915"/>
              <a:ext cx="1117854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走三步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3633864" y="5689600"/>
              <a:ext cx="46657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8 分</a:t>
              </a:r>
            </a:p>
          </p:txBody>
        </p:sp>
        <p:sp>
          <p:nvSpPr>
            <p:cNvPr id="22" name="Rectangle 22"/>
            <p:cNvSpPr/>
            <p:nvPr/>
          </p:nvSpPr>
          <p:spPr>
            <a:xfrm>
              <a:off x="5067300" y="2876550"/>
              <a:ext cx="2057400" cy="3219450"/>
            </a:xfrm>
            <a:prstGeom prst="roundRect">
              <a:avLst>
                <a:gd name="adj" fmla="val 7407"/>
              </a:avLst>
            </a:prstGeom>
            <a:solidFill>
              <a:srgbClr val="FFFFFF"/>
            </a:solidFill>
            <a:ln w="19050">
              <a:solidFill>
                <a:srgbClr val="E6DFD7"/>
              </a:solidFill>
            </a:ln>
          </p:spPr>
        </p:sp>
        <p:sp>
          <p:nvSpPr>
            <p:cNvPr id="23" name="Rectangle 23"/>
            <p:cNvSpPr/>
            <p:nvPr/>
          </p:nvSpPr>
          <p:spPr>
            <a:xfrm>
              <a:off x="5067300" y="2876550"/>
              <a:ext cx="2057400" cy="57150"/>
            </a:xfrm>
            <a:prstGeom prst="roundRect">
              <a:avLst>
                <a:gd name="adj" fmla="val 50000"/>
              </a:avLst>
            </a:prstGeom>
            <a:solidFill>
              <a:srgbClr val="1F6F8B"/>
            </a:solidFill>
            <a:ln>
              <a:noFill/>
            </a:ln>
          </p:spPr>
        </p:sp>
        <p:sp>
          <p:nvSpPr>
            <p:cNvPr id="24" name="Ellipse 24"/>
            <p:cNvSpPr/>
            <p:nvPr/>
          </p:nvSpPr>
          <p:spPr>
            <a:xfrm>
              <a:off x="5848350" y="3181350"/>
              <a:ext cx="495300" cy="495300"/>
            </a:xfrm>
            <a:prstGeom prst="ellipse">
              <a:avLst/>
            </a:prstGeom>
            <a:solidFill>
              <a:srgbClr val="1F6F8B"/>
            </a:solidFill>
            <a:ln>
              <a:noFill/>
            </a:ln>
          </p:spPr>
        </p:sp>
        <p:sp>
          <p:nvSpPr>
            <p:cNvPr id="25" name="TextBox 25"/>
            <p:cNvSpPr txBox="1"/>
            <p:nvPr/>
          </p:nvSpPr>
          <p:spPr>
            <a:xfrm>
              <a:off x="6016887" y="3270250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5355336" y="4018915"/>
              <a:ext cx="1481328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小组核查</a:t>
              </a:r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5796077" y="5689600"/>
              <a:ext cx="59984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dirty="0">
                  <a:solidFill>
                    <a:srgbClr val="14536A"/>
                  </a:solidFill>
                  <a:latin typeface="+mn-lt"/>
                  <a:ea typeface="+mn-ea"/>
                  <a:cs typeface="+mn-cs"/>
                </a:rPr>
                <a:t>15 分</a:t>
              </a:r>
            </a:p>
          </p:txBody>
        </p:sp>
        <p:sp>
          <p:nvSpPr>
            <p:cNvPr id="28" name="Rectangle 28"/>
            <p:cNvSpPr/>
            <p:nvPr/>
          </p:nvSpPr>
          <p:spPr>
            <a:xfrm>
              <a:off x="7296150" y="2876550"/>
              <a:ext cx="2057400" cy="3219450"/>
            </a:xfrm>
            <a:prstGeom prst="roundRect">
              <a:avLst>
                <a:gd name="adj" fmla="val 7407"/>
              </a:avLst>
            </a:prstGeom>
            <a:solidFill>
              <a:srgbClr val="FFFFFF"/>
            </a:solidFill>
            <a:ln w="19050">
              <a:solidFill>
                <a:srgbClr val="E6DFD7"/>
              </a:solidFill>
            </a:ln>
          </p:spPr>
        </p:sp>
        <p:sp>
          <p:nvSpPr>
            <p:cNvPr id="29" name="Rectangle 29"/>
            <p:cNvSpPr/>
            <p:nvPr/>
          </p:nvSpPr>
          <p:spPr>
            <a:xfrm>
              <a:off x="7296150" y="2876550"/>
              <a:ext cx="2057400" cy="57150"/>
            </a:xfrm>
            <a:prstGeom prst="roundRect">
              <a:avLst>
                <a:gd name="adj" fmla="val 50000"/>
              </a:avLst>
            </a:prstGeom>
            <a:solidFill>
              <a:srgbClr val="1F6F8B"/>
            </a:solidFill>
            <a:ln>
              <a:noFill/>
            </a:ln>
          </p:spPr>
        </p:sp>
        <p:sp>
          <p:nvSpPr>
            <p:cNvPr id="30" name="Ellipse 30"/>
            <p:cNvSpPr/>
            <p:nvPr/>
          </p:nvSpPr>
          <p:spPr>
            <a:xfrm>
              <a:off x="8077200" y="3181350"/>
              <a:ext cx="495300" cy="495300"/>
            </a:xfrm>
            <a:prstGeom prst="ellipse">
              <a:avLst/>
            </a:prstGeom>
            <a:solidFill>
              <a:srgbClr val="1F6F8B"/>
            </a:solidFill>
            <a:ln>
              <a:noFill/>
            </a:ln>
          </p:spPr>
        </p:sp>
        <p:sp>
          <p:nvSpPr>
            <p:cNvPr id="31" name="TextBox 31"/>
            <p:cNvSpPr txBox="1"/>
            <p:nvPr/>
          </p:nvSpPr>
          <p:spPr>
            <a:xfrm>
              <a:off x="8245737" y="3270250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4</a:t>
              </a:r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7584186" y="4018915"/>
              <a:ext cx="1481328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交流结论</a:t>
              </a:r>
            </a:p>
          </p:txBody>
        </p:sp>
        <p:sp>
          <p:nvSpPr>
            <p:cNvPr id="33" name="TextBox 33"/>
            <p:cNvSpPr txBox="1"/>
            <p:nvPr/>
          </p:nvSpPr>
          <p:spPr>
            <a:xfrm>
              <a:off x="8091564" y="5689600"/>
              <a:ext cx="46657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dirty="0">
                  <a:solidFill>
                    <a:srgbClr val="14536A"/>
                  </a:solidFill>
                  <a:latin typeface="+mn-lt"/>
                  <a:ea typeface="+mn-ea"/>
                  <a:cs typeface="+mn-cs"/>
                </a:rPr>
                <a:t>8 分</a:t>
              </a:r>
            </a:p>
          </p:txBody>
        </p:sp>
        <p:sp>
          <p:nvSpPr>
            <p:cNvPr id="34" name="Rectangle 34"/>
            <p:cNvSpPr/>
            <p:nvPr/>
          </p:nvSpPr>
          <p:spPr>
            <a:xfrm>
              <a:off x="9525000" y="2876550"/>
              <a:ext cx="2057400" cy="3219450"/>
            </a:xfrm>
            <a:prstGeom prst="roundRect">
              <a:avLst>
                <a:gd name="adj" fmla="val 7407"/>
              </a:avLst>
            </a:prstGeom>
            <a:solidFill>
              <a:srgbClr val="FFFFFF"/>
            </a:solidFill>
            <a:ln w="19050">
              <a:solidFill>
                <a:srgbClr val="E6DFD7"/>
              </a:solidFill>
            </a:ln>
          </p:spPr>
        </p:sp>
        <p:sp>
          <p:nvSpPr>
            <p:cNvPr id="35" name="Rectangle 35"/>
            <p:cNvSpPr/>
            <p:nvPr/>
          </p:nvSpPr>
          <p:spPr>
            <a:xfrm>
              <a:off x="9525000" y="2876550"/>
              <a:ext cx="2057400" cy="57150"/>
            </a:xfrm>
            <a:prstGeom prst="roundRect">
              <a:avLst>
                <a:gd name="adj" fmla="val 50000"/>
              </a:avLst>
            </a:prstGeom>
            <a:solidFill>
              <a:srgbClr val="6B4E9B"/>
            </a:solidFill>
            <a:ln>
              <a:noFill/>
            </a:ln>
          </p:spPr>
        </p:sp>
        <p:sp>
          <p:nvSpPr>
            <p:cNvPr id="36" name="Ellipse 36"/>
            <p:cNvSpPr/>
            <p:nvPr/>
          </p:nvSpPr>
          <p:spPr>
            <a:xfrm>
              <a:off x="10306050" y="3181350"/>
              <a:ext cx="495300" cy="495300"/>
            </a:xfrm>
            <a:prstGeom prst="ellipse">
              <a:avLst/>
            </a:prstGeom>
            <a:solidFill>
              <a:srgbClr val="6B4E9B"/>
            </a:solidFill>
            <a:ln>
              <a:noFill/>
            </a:ln>
          </p:spPr>
        </p:sp>
        <p:sp>
          <p:nvSpPr>
            <p:cNvPr id="37" name="TextBox 37"/>
            <p:cNvSpPr txBox="1"/>
            <p:nvPr/>
          </p:nvSpPr>
          <p:spPr>
            <a:xfrm>
              <a:off x="10474587" y="3270250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5</a:t>
              </a:r>
            </a:p>
          </p:txBody>
        </p:sp>
        <p:sp>
          <p:nvSpPr>
            <p:cNvPr id="38" name="TextBox 38"/>
            <p:cNvSpPr txBox="1"/>
            <p:nvPr/>
          </p:nvSpPr>
          <p:spPr>
            <a:xfrm>
              <a:off x="9813036" y="4018915"/>
              <a:ext cx="1481328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写下承诺</a:t>
              </a:r>
            </a:p>
          </p:txBody>
        </p:sp>
        <p:sp>
          <p:nvSpPr>
            <p:cNvPr id="39" name="TextBox 39"/>
            <p:cNvSpPr txBox="1"/>
            <p:nvPr/>
          </p:nvSpPr>
          <p:spPr>
            <a:xfrm>
              <a:off x="10320414" y="5689600"/>
              <a:ext cx="46657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dirty="0">
                  <a:solidFill>
                    <a:srgbClr val="513A78"/>
                  </a:solidFill>
                  <a:latin typeface="+mn-lt"/>
                  <a:ea typeface="+mn-ea"/>
                  <a:cs typeface="+mn-cs"/>
                </a:rPr>
                <a:t>4 分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opbar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C2570A"/>
          </a:solidFill>
          <a:ln>
            <a:noFill/>
          </a:ln>
        </p:spPr>
      </p:sp>
      <p:sp>
        <p:nvSpPr>
          <p:cNvPr id="3" name="page-bg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AF7F4"/>
          </a:solidFill>
          <a:ln>
            <a:noFill/>
          </a:ln>
        </p:spPr>
      </p:sp>
      <p:grpSp>
        <p:nvGrpSpPr>
          <p:cNvPr id="9" name="head"/>
          <p:cNvGrpSpPr/>
          <p:nvPr/>
        </p:nvGrpSpPr>
        <p:grpSpPr>
          <a:xfrm>
            <a:off x="590550" y="704850"/>
            <a:ext cx="11000994" cy="1876425"/>
            <a:chOff x="590550" y="704850"/>
            <a:chExt cx="11000994" cy="1876425"/>
          </a:xfrm>
        </p:grpSpPr>
        <p:sp>
          <p:nvSpPr>
            <p:cNvPr id="4" name="Rectangle 4"/>
            <p:cNvSpPr/>
            <p:nvPr/>
          </p:nvSpPr>
          <p:spPr>
            <a:xfrm>
              <a:off x="609600" y="704850"/>
              <a:ext cx="47625" cy="285750"/>
            </a:xfrm>
            <a:prstGeom prst="roundRect">
              <a:avLst>
                <a:gd name="adj" fmla="val 40000"/>
              </a:avLst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771906" y="736600"/>
              <a:ext cx="173873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环节一 · 5 分钟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10894771" y="736600"/>
              <a:ext cx="69677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800" dirty="0">
                  <a:solidFill>
                    <a:srgbClr val="8A9099"/>
                  </a:solidFill>
                  <a:latin typeface="+mn-lt"/>
                  <a:ea typeface="+mn-ea"/>
                  <a:cs typeface="+mn-cs"/>
                </a:rPr>
                <a:t>5 / 20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0550" y="1260951"/>
              <a:ext cx="6467551" cy="7772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980" b="1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字打得整齐，不等于有依据</a:t>
              </a:r>
            </a:p>
          </p:txBody>
        </p:sp>
        <p:sp>
          <p:nvSpPr>
            <p:cNvPr id="8" name="Rectangle 8"/>
            <p:cNvSpPr/>
            <p:nvPr/>
          </p:nvSpPr>
          <p:spPr>
            <a:xfrm>
              <a:off x="609600" y="2552700"/>
              <a:ext cx="10972800" cy="28575"/>
            </a:xfrm>
            <a:prstGeom prst="rect">
              <a:avLst/>
            </a:prstGeom>
            <a:solidFill>
              <a:srgbClr val="E6DFD7"/>
            </a:solidFill>
            <a:ln>
              <a:noFill/>
            </a:ln>
          </p:spPr>
        </p:sp>
      </p:grpSp>
      <p:grpSp>
        <p:nvGrpSpPr>
          <p:cNvPr id="25" name="zone-compare"/>
          <p:cNvGrpSpPr/>
          <p:nvPr/>
        </p:nvGrpSpPr>
        <p:grpSpPr>
          <a:xfrm>
            <a:off x="609600" y="2790825"/>
            <a:ext cx="10972800" cy="3305175"/>
            <a:chOff x="609600" y="2790825"/>
            <a:chExt cx="10972800" cy="3305175"/>
          </a:xfrm>
        </p:grpSpPr>
        <p:sp>
          <p:nvSpPr>
            <p:cNvPr id="10" name="Rectangle 10"/>
            <p:cNvSpPr/>
            <p:nvPr/>
          </p:nvSpPr>
          <p:spPr>
            <a:xfrm>
              <a:off x="609600" y="2876550"/>
              <a:ext cx="5029200" cy="590550"/>
            </a:xfrm>
            <a:prstGeom prst="roundRect">
              <a:avLst>
                <a:gd name="adj" fmla="val 22581"/>
              </a:avLst>
            </a:prstGeom>
            <a:solidFill>
              <a:srgbClr val="B8442A"/>
            </a:solidFill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2747010" y="2927350"/>
              <a:ext cx="754380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7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我们</a:t>
              </a:r>
            </a:p>
          </p:txBody>
        </p:sp>
        <p:sp>
          <p:nvSpPr>
            <p:cNvPr id="12" name="Rectangle 12"/>
            <p:cNvSpPr/>
            <p:nvPr/>
          </p:nvSpPr>
          <p:spPr>
            <a:xfrm>
              <a:off x="609600" y="3676650"/>
              <a:ext cx="5029200" cy="1143000"/>
            </a:xfrm>
            <a:prstGeom prst="roundRect">
              <a:avLst>
                <a:gd name="adj" fmla="val 15000"/>
              </a:avLst>
            </a:prstGeom>
            <a:solidFill>
              <a:srgbClr val="FBEDE8"/>
            </a:solidFill>
            <a:ln w="19050">
              <a:solidFill>
                <a:srgbClr val="B8442A"/>
              </a:solidFill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881634" y="4003675"/>
              <a:ext cx="2571750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rgbClr val="8E3320"/>
                  </a:solidFill>
                  <a:latin typeface="+mn-lt"/>
                  <a:ea typeface="+mn-ea"/>
                  <a:cs typeface="+mn-cs"/>
                </a:rPr>
                <a:t>我们看到的一条</a:t>
              </a:r>
            </a:p>
          </p:txBody>
        </p:sp>
        <p:sp>
          <p:nvSpPr>
            <p:cNvPr id="14" name="Rectangle 14"/>
            <p:cNvSpPr/>
            <p:nvPr/>
          </p:nvSpPr>
          <p:spPr>
            <a:xfrm>
              <a:off x="6553200" y="2876550"/>
              <a:ext cx="5029200" cy="590550"/>
            </a:xfrm>
            <a:prstGeom prst="roundRect">
              <a:avLst>
                <a:gd name="adj" fmla="val 22581"/>
              </a:avLst>
            </a:prstGeom>
            <a:solidFill>
              <a:srgbClr val="2C6E8F"/>
            </a:solidFill>
            <a:ln>
              <a:noFill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8872347" y="2927350"/>
              <a:ext cx="390906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7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它</a:t>
              </a:r>
            </a:p>
          </p:txBody>
        </p:sp>
        <p:sp>
          <p:nvSpPr>
            <p:cNvPr id="16" name="Rectangle 16"/>
            <p:cNvSpPr/>
            <p:nvPr/>
          </p:nvSpPr>
          <p:spPr>
            <a:xfrm>
              <a:off x="6553200" y="3676650"/>
              <a:ext cx="5029200" cy="1143000"/>
            </a:xfrm>
            <a:prstGeom prst="roundRect">
              <a:avLst>
                <a:gd name="adj" fmla="val 15000"/>
              </a:avLst>
            </a:prstGeom>
            <a:solidFill>
              <a:srgbClr val="E9F1F6"/>
            </a:solidFill>
            <a:ln w="19050">
              <a:solidFill>
                <a:srgbClr val="2C6E8F"/>
              </a:solidFill>
            </a:ln>
          </p:spPr>
        </p:sp>
        <p:sp>
          <p:nvSpPr>
            <p:cNvPr id="17" name="TextBox 17"/>
            <p:cNvSpPr txBox="1"/>
            <p:nvPr/>
          </p:nvSpPr>
          <p:spPr>
            <a:xfrm>
              <a:off x="6825234" y="4003675"/>
              <a:ext cx="1844802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rgbClr val="1F5470"/>
                  </a:solidFill>
                  <a:latin typeface="+mn-lt"/>
                  <a:ea typeface="+mn-ea"/>
                  <a:cs typeface="+mn-cs"/>
                </a:rPr>
                <a:t>它答的一条</a:t>
              </a:r>
            </a:p>
          </p:txBody>
        </p:sp>
        <p:sp>
          <p:nvSpPr>
            <p:cNvPr id="18" name="Ellipse 18"/>
            <p:cNvSpPr/>
            <p:nvPr/>
          </p:nvSpPr>
          <p:spPr>
            <a:xfrm>
              <a:off x="5715000" y="2790825"/>
              <a:ext cx="762000" cy="762000"/>
            </a:xfrm>
            <a:prstGeom prst="ellipse">
              <a:avLst/>
            </a:prstGeom>
            <a:solidFill>
              <a:srgbClr val="FFFFFF"/>
            </a:solidFill>
            <a:ln w="28575">
              <a:solidFill>
                <a:srgbClr val="8A9099"/>
              </a:solidFill>
            </a:ln>
          </p:spPr>
        </p:sp>
        <p:sp>
          <p:nvSpPr>
            <p:cNvPr id="19" name="Freeform 19"/>
            <p:cNvSpPr/>
            <p:nvPr/>
          </p:nvSpPr>
          <p:spPr>
            <a:xfrm>
              <a:off x="5970270" y="3097530"/>
              <a:ext cx="251460" cy="9525"/>
            </a:xfrm>
            <a:custGeom>
              <a:avLst/>
              <a:gdLst/>
              <a:ahLst/>
              <a:cxnLst/>
              <a:rect l="l" t="t" r="r" b="b"/>
              <a:pathLst>
                <a:path w="251460" h="9525">
                  <a:moveTo>
                    <a:pt x="0" y="0"/>
                  </a:moveTo>
                  <a:lnTo>
                    <a:pt x="251460" y="0"/>
                  </a:lnTo>
                </a:path>
              </a:pathLst>
            </a:custGeom>
            <a:solidFill>
              <a:srgbClr val="000000"/>
            </a:solidFill>
            <a:ln w="47625" cap="rnd">
              <a:solidFill>
                <a:srgbClr val="242A33"/>
              </a:solidFill>
            </a:ln>
          </p:spPr>
        </p:sp>
        <p:sp>
          <p:nvSpPr>
            <p:cNvPr id="20" name="Freeform 20"/>
            <p:cNvSpPr/>
            <p:nvPr/>
          </p:nvSpPr>
          <p:spPr>
            <a:xfrm>
              <a:off x="5970270" y="3246120"/>
              <a:ext cx="251460" cy="9525"/>
            </a:xfrm>
            <a:custGeom>
              <a:avLst/>
              <a:gdLst/>
              <a:ahLst/>
              <a:cxnLst/>
              <a:rect l="l" t="t" r="r" b="b"/>
              <a:pathLst>
                <a:path w="251460" h="9525">
                  <a:moveTo>
                    <a:pt x="0" y="0"/>
                  </a:moveTo>
                  <a:lnTo>
                    <a:pt x="251460" y="0"/>
                  </a:lnTo>
                </a:path>
              </a:pathLst>
            </a:custGeom>
            <a:solidFill>
              <a:srgbClr val="000000"/>
            </a:solidFill>
            <a:ln w="47625" cap="rnd">
              <a:solidFill>
                <a:srgbClr val="242A33"/>
              </a:solidFill>
            </a:ln>
          </p:spPr>
        </p:sp>
        <p:sp>
          <p:nvSpPr>
            <p:cNvPr id="21" name="Freeform 21"/>
            <p:cNvSpPr/>
            <p:nvPr/>
          </p:nvSpPr>
          <p:spPr>
            <a:xfrm>
              <a:off x="5997892" y="3040380"/>
              <a:ext cx="196215" cy="262890"/>
            </a:xfrm>
            <a:custGeom>
              <a:avLst/>
              <a:gdLst/>
              <a:ahLst/>
              <a:cxnLst/>
              <a:rect l="l" t="t" r="r" b="b"/>
              <a:pathLst>
                <a:path w="196215" h="262890">
                  <a:moveTo>
                    <a:pt x="0" y="262890"/>
                  </a:moveTo>
                  <a:lnTo>
                    <a:pt x="196215" y="0"/>
                  </a:lnTo>
                </a:path>
              </a:pathLst>
            </a:custGeom>
            <a:solidFill>
              <a:srgbClr val="000000"/>
            </a:solidFill>
            <a:ln w="47625" cap="rnd">
              <a:solidFill>
                <a:srgbClr val="242A33"/>
              </a:solidFill>
            </a:ln>
          </p:spPr>
        </p:sp>
        <p:sp>
          <p:nvSpPr>
            <p:cNvPr id="22" name="Rectangle 22"/>
            <p:cNvSpPr/>
            <p:nvPr/>
          </p:nvSpPr>
          <p:spPr>
            <a:xfrm>
              <a:off x="609600" y="5067300"/>
              <a:ext cx="10972800" cy="1028700"/>
            </a:xfrm>
            <a:prstGeom prst="roundRect">
              <a:avLst>
                <a:gd name="adj" fmla="val 14815"/>
              </a:avLst>
            </a:prstGeom>
            <a:solidFill>
              <a:srgbClr val="FDF4EC"/>
            </a:solidFill>
            <a:ln w="19050">
              <a:solidFill>
                <a:srgbClr val="C2570A"/>
              </a:solidFill>
            </a:ln>
          </p:spPr>
        </p:sp>
        <p:sp>
          <p:nvSpPr>
            <p:cNvPr id="23" name="Rectangle 23"/>
            <p:cNvSpPr/>
            <p:nvPr/>
          </p:nvSpPr>
          <p:spPr>
            <a:xfrm>
              <a:off x="609600" y="5067300"/>
              <a:ext cx="57150" cy="1028700"/>
            </a:xfrm>
            <a:prstGeom prst="roundRect">
              <a:avLst>
                <a:gd name="adj" fmla="val 50000"/>
              </a:avLst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24" name="TextBox 24"/>
            <p:cNvSpPr txBox="1"/>
            <p:nvPr/>
          </p:nvSpPr>
          <p:spPr>
            <a:xfrm>
              <a:off x="919734" y="5337175"/>
              <a:ext cx="2935224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b="1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整齐不等于有依据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opbar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C2570A"/>
          </a:solidFill>
          <a:ln>
            <a:noFill/>
          </a:ln>
        </p:spPr>
      </p:sp>
      <p:sp>
        <p:nvSpPr>
          <p:cNvPr id="3" name="page-bg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AF7F4"/>
          </a:solidFill>
          <a:ln>
            <a:noFill/>
          </a:ln>
        </p:spPr>
      </p:sp>
      <p:grpSp>
        <p:nvGrpSpPr>
          <p:cNvPr id="9" name="head"/>
          <p:cNvGrpSpPr/>
          <p:nvPr/>
        </p:nvGrpSpPr>
        <p:grpSpPr>
          <a:xfrm>
            <a:off x="590550" y="704850"/>
            <a:ext cx="11000994" cy="1876425"/>
            <a:chOff x="590550" y="704850"/>
            <a:chExt cx="11000994" cy="1876425"/>
          </a:xfrm>
        </p:grpSpPr>
        <p:sp>
          <p:nvSpPr>
            <p:cNvPr id="4" name="Rectangle 4"/>
            <p:cNvSpPr/>
            <p:nvPr/>
          </p:nvSpPr>
          <p:spPr>
            <a:xfrm>
              <a:off x="609600" y="704850"/>
              <a:ext cx="47625" cy="285750"/>
            </a:xfrm>
            <a:prstGeom prst="roundRect">
              <a:avLst>
                <a:gd name="adj" fmla="val 40000"/>
              </a:avLst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771906" y="736600"/>
              <a:ext cx="173873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环节一 · 5 分钟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10894771" y="736600"/>
              <a:ext cx="69677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800" dirty="0">
                  <a:solidFill>
                    <a:srgbClr val="8A9099"/>
                  </a:solidFill>
                  <a:latin typeface="+mn-lt"/>
                  <a:ea typeface="+mn-ea"/>
                  <a:cs typeface="+mn-cs"/>
                </a:rPr>
                <a:t>6 / 20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0550" y="1260951"/>
              <a:ext cx="5931764" cy="7772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980" b="1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屏幕上的字，你先信几分</a:t>
              </a:r>
            </a:p>
          </p:txBody>
        </p:sp>
        <p:sp>
          <p:nvSpPr>
            <p:cNvPr id="8" name="Rectangle 8"/>
            <p:cNvSpPr/>
            <p:nvPr/>
          </p:nvSpPr>
          <p:spPr>
            <a:xfrm>
              <a:off x="609600" y="2552700"/>
              <a:ext cx="10972800" cy="28575"/>
            </a:xfrm>
            <a:prstGeom prst="rect">
              <a:avLst/>
            </a:prstGeom>
            <a:solidFill>
              <a:srgbClr val="E6DFD7"/>
            </a:solidFill>
            <a:ln>
              <a:noFill/>
            </a:ln>
          </p:spPr>
        </p:sp>
      </p:grpSp>
      <p:grpSp>
        <p:nvGrpSpPr>
          <p:cNvPr id="23" name="zone-ask"/>
          <p:cNvGrpSpPr/>
          <p:nvPr/>
        </p:nvGrpSpPr>
        <p:grpSpPr>
          <a:xfrm>
            <a:off x="590550" y="2853690"/>
            <a:ext cx="10991850" cy="3242310"/>
            <a:chOff x="590550" y="2853690"/>
            <a:chExt cx="10991850" cy="3242310"/>
          </a:xfrm>
        </p:grpSpPr>
        <p:sp>
          <p:nvSpPr>
            <p:cNvPr id="10" name="TextBox 10"/>
            <p:cNvSpPr txBox="1"/>
            <p:nvPr/>
          </p:nvSpPr>
          <p:spPr>
            <a:xfrm>
              <a:off x="590550" y="2853690"/>
              <a:ext cx="7792212" cy="13906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7200" b="1" dirty="0">
                  <a:solidFill>
                    <a:srgbClr val="C2570A"/>
                  </a:solidFill>
                  <a:latin typeface="+mn-lt"/>
                  <a:ea typeface="+mn-ea"/>
                  <a:cs typeface="+mn-cs"/>
                </a:rPr>
                <a:t>这样的字你信几分</a:t>
              </a:r>
            </a:p>
          </p:txBody>
        </p:sp>
        <p:sp>
          <p:nvSpPr>
            <p:cNvPr id="11" name="Rectangle 11"/>
            <p:cNvSpPr/>
            <p:nvPr/>
          </p:nvSpPr>
          <p:spPr>
            <a:xfrm>
              <a:off x="609600" y="4583430"/>
              <a:ext cx="3429000" cy="1512570"/>
            </a:xfrm>
            <a:prstGeom prst="roundRect">
              <a:avLst>
                <a:gd name="adj" fmla="val 12594"/>
              </a:avLst>
            </a:prstGeom>
            <a:solidFill>
              <a:srgbClr val="FFFFFF"/>
            </a:solidFill>
            <a:ln w="28575">
              <a:solidFill>
                <a:srgbClr val="C2570A"/>
              </a:solidFill>
            </a:ln>
          </p:spPr>
        </p:sp>
        <p:sp>
          <p:nvSpPr>
            <p:cNvPr id="12" name="Ellipse 12"/>
            <p:cNvSpPr/>
            <p:nvPr/>
          </p:nvSpPr>
          <p:spPr>
            <a:xfrm>
              <a:off x="666750" y="4640580"/>
              <a:ext cx="457200" cy="457200"/>
            </a:xfrm>
            <a:prstGeom prst="ellipse">
              <a:avLst/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812277" y="4710430"/>
              <a:ext cx="16614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A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824484" y="5095240"/>
              <a:ext cx="754380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b="1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全信</a:t>
              </a:r>
            </a:p>
          </p:txBody>
        </p:sp>
        <p:sp>
          <p:nvSpPr>
            <p:cNvPr id="15" name="Rectangle 15"/>
            <p:cNvSpPr/>
            <p:nvPr/>
          </p:nvSpPr>
          <p:spPr>
            <a:xfrm>
              <a:off x="4381500" y="4583430"/>
              <a:ext cx="3429000" cy="1512570"/>
            </a:xfrm>
            <a:prstGeom prst="roundRect">
              <a:avLst>
                <a:gd name="adj" fmla="val 12594"/>
              </a:avLst>
            </a:prstGeom>
            <a:solidFill>
              <a:srgbClr val="FFFFFF"/>
            </a:solidFill>
            <a:ln w="28575">
              <a:solidFill>
                <a:srgbClr val="C2570A"/>
              </a:solidFill>
            </a:ln>
          </p:spPr>
        </p:sp>
        <p:sp>
          <p:nvSpPr>
            <p:cNvPr id="16" name="Ellipse 16"/>
            <p:cNvSpPr/>
            <p:nvPr/>
          </p:nvSpPr>
          <p:spPr>
            <a:xfrm>
              <a:off x="4438650" y="4640580"/>
              <a:ext cx="457200" cy="457200"/>
            </a:xfrm>
            <a:prstGeom prst="ellipse">
              <a:avLst/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17" name="TextBox 17"/>
            <p:cNvSpPr txBox="1"/>
            <p:nvPr/>
          </p:nvSpPr>
          <p:spPr>
            <a:xfrm>
              <a:off x="4584177" y="4710430"/>
              <a:ext cx="16614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B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4596384" y="5095240"/>
              <a:ext cx="754380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b="1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半信</a:t>
              </a:r>
            </a:p>
          </p:txBody>
        </p:sp>
        <p:sp>
          <p:nvSpPr>
            <p:cNvPr id="19" name="Rectangle 19"/>
            <p:cNvSpPr/>
            <p:nvPr/>
          </p:nvSpPr>
          <p:spPr>
            <a:xfrm>
              <a:off x="8153400" y="4583430"/>
              <a:ext cx="3429000" cy="1512570"/>
            </a:xfrm>
            <a:prstGeom prst="roundRect">
              <a:avLst>
                <a:gd name="adj" fmla="val 12594"/>
              </a:avLst>
            </a:prstGeom>
            <a:solidFill>
              <a:srgbClr val="FFFFFF"/>
            </a:solidFill>
            <a:ln w="28575">
              <a:solidFill>
                <a:srgbClr val="C2570A"/>
              </a:solidFill>
            </a:ln>
          </p:spPr>
        </p:sp>
        <p:sp>
          <p:nvSpPr>
            <p:cNvPr id="20" name="Ellipse 20"/>
            <p:cNvSpPr/>
            <p:nvPr/>
          </p:nvSpPr>
          <p:spPr>
            <a:xfrm>
              <a:off x="8210550" y="4640580"/>
              <a:ext cx="457200" cy="457200"/>
            </a:xfrm>
            <a:prstGeom prst="ellipse">
              <a:avLst/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21" name="TextBox 21"/>
            <p:cNvSpPr txBox="1"/>
            <p:nvPr/>
          </p:nvSpPr>
          <p:spPr>
            <a:xfrm>
              <a:off x="8356077" y="4710430"/>
              <a:ext cx="16614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C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8368284" y="5095240"/>
              <a:ext cx="1481328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b="1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先查再说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opbar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C2570A"/>
          </a:solidFill>
          <a:ln>
            <a:noFill/>
          </a:ln>
        </p:spPr>
      </p:sp>
      <p:sp>
        <p:nvSpPr>
          <p:cNvPr id="3" name="page-bg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AF7F4"/>
          </a:solidFill>
          <a:ln>
            <a:noFill/>
          </a:ln>
        </p:spPr>
      </p:sp>
      <p:grpSp>
        <p:nvGrpSpPr>
          <p:cNvPr id="9" name="head"/>
          <p:cNvGrpSpPr/>
          <p:nvPr/>
        </p:nvGrpSpPr>
        <p:grpSpPr>
          <a:xfrm>
            <a:off x="590550" y="704850"/>
            <a:ext cx="11000994" cy="1876425"/>
            <a:chOff x="590550" y="704850"/>
            <a:chExt cx="11000994" cy="1876425"/>
          </a:xfrm>
        </p:grpSpPr>
        <p:sp>
          <p:nvSpPr>
            <p:cNvPr id="4" name="Rectangle 4"/>
            <p:cNvSpPr/>
            <p:nvPr/>
          </p:nvSpPr>
          <p:spPr>
            <a:xfrm>
              <a:off x="609600" y="704850"/>
              <a:ext cx="47625" cy="285750"/>
            </a:xfrm>
            <a:prstGeom prst="roundRect">
              <a:avLst>
                <a:gd name="adj" fmla="val 40000"/>
              </a:avLst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771906" y="736600"/>
              <a:ext cx="173873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环节二 · 8 分钟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10894771" y="736600"/>
              <a:ext cx="69677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800" dirty="0">
                  <a:solidFill>
                    <a:srgbClr val="8A9099"/>
                  </a:solidFill>
                  <a:latin typeface="+mn-lt"/>
                  <a:ea typeface="+mn-ea"/>
                  <a:cs typeface="+mn-cs"/>
                </a:rPr>
                <a:t>7 / 20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0550" y="1260951"/>
              <a:ext cx="7539126" cy="7772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980" b="1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三步：查来源、查证据、查共识</a:t>
              </a:r>
            </a:p>
          </p:txBody>
        </p:sp>
        <p:sp>
          <p:nvSpPr>
            <p:cNvPr id="8" name="Rectangle 8"/>
            <p:cNvSpPr/>
            <p:nvPr/>
          </p:nvSpPr>
          <p:spPr>
            <a:xfrm>
              <a:off x="609600" y="2552700"/>
              <a:ext cx="10972800" cy="28575"/>
            </a:xfrm>
            <a:prstGeom prst="rect">
              <a:avLst/>
            </a:prstGeom>
            <a:solidFill>
              <a:srgbClr val="E6DFD7"/>
            </a:solidFill>
            <a:ln>
              <a:noFill/>
            </a:ln>
          </p:spPr>
        </p:sp>
      </p:grpSp>
      <p:grpSp>
        <p:nvGrpSpPr>
          <p:cNvPr id="32" name="zone-steps"/>
          <p:cNvGrpSpPr/>
          <p:nvPr/>
        </p:nvGrpSpPr>
        <p:grpSpPr>
          <a:xfrm>
            <a:off x="609600" y="3533775"/>
            <a:ext cx="10972800" cy="1905000"/>
            <a:chOff x="609600" y="3533775"/>
            <a:chExt cx="10972800" cy="1905000"/>
          </a:xfrm>
        </p:grpSpPr>
        <p:sp>
          <p:nvSpPr>
            <p:cNvPr id="10" name="Rectangle 10"/>
            <p:cNvSpPr/>
            <p:nvPr/>
          </p:nvSpPr>
          <p:spPr>
            <a:xfrm>
              <a:off x="609600" y="3533775"/>
              <a:ext cx="3238500" cy="1905000"/>
            </a:xfrm>
            <a:prstGeom prst="roundRect">
              <a:avLst>
                <a:gd name="adj" fmla="val 10000"/>
              </a:avLst>
            </a:prstGeom>
            <a:solidFill>
              <a:srgbClr val="FFFFFF"/>
            </a:solidFill>
            <a:ln w="19050">
              <a:solidFill>
                <a:srgbClr val="C2570A"/>
              </a:solidFill>
            </a:ln>
          </p:spPr>
        </p:sp>
        <p:sp>
          <p:nvSpPr>
            <p:cNvPr id="11" name="Ellipse 11"/>
            <p:cNvSpPr/>
            <p:nvPr/>
          </p:nvSpPr>
          <p:spPr>
            <a:xfrm>
              <a:off x="819150" y="3781425"/>
              <a:ext cx="419100" cy="419100"/>
            </a:xfrm>
            <a:prstGeom prst="ellipse">
              <a:avLst/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949587" y="3832225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grpSp>
          <p:nvGrpSpPr>
            <p:cNvPr id="15" name="Group 15"/>
            <p:cNvGrpSpPr/>
            <p:nvPr/>
          </p:nvGrpSpPr>
          <p:grpSpPr>
            <a:xfrm>
              <a:off x="1533484" y="3823456"/>
              <a:ext cx="253663" cy="327715"/>
              <a:chOff x="1533484" y="3823456"/>
              <a:chExt cx="253663" cy="327715"/>
            </a:xfrm>
          </p:grpSpPr>
          <p:sp>
            <p:nvSpPr>
              <p:cNvPr id="13" name="Freeform 13"/>
              <p:cNvSpPr/>
              <p:nvPr/>
            </p:nvSpPr>
            <p:spPr>
              <a:xfrm>
                <a:off x="1533484" y="3823456"/>
                <a:ext cx="253663" cy="327715"/>
              </a:xfrm>
              <a:custGeom>
                <a:avLst/>
                <a:gdLst/>
                <a:ahLst/>
                <a:cxnLst/>
                <a:rect l="l" t="t" r="r" b="b"/>
                <a:pathLst>
                  <a:path w="253663" h="327715">
                    <a:moveTo>
                      <a:pt x="41" y="132594"/>
                    </a:moveTo>
                    <a:cubicBezTo>
                      <a:pt x="0" y="80932"/>
                      <a:pt x="32441" y="34823"/>
                      <a:pt x="81081" y="17412"/>
                    </a:cubicBezTo>
                    <a:cubicBezTo>
                      <a:pt x="129720" y="0"/>
                      <a:pt x="184053" y="15046"/>
                      <a:pt x="216807" y="54997"/>
                    </a:cubicBezTo>
                    <a:cubicBezTo>
                      <a:pt x="249561" y="94949"/>
                      <a:pt x="253663" y="151178"/>
                      <a:pt x="227053" y="195459"/>
                    </a:cubicBezTo>
                    <a:cubicBezTo>
                      <a:pt x="217125" y="208696"/>
                      <a:pt x="205366" y="220456"/>
                      <a:pt x="192128" y="230384"/>
                    </a:cubicBezTo>
                    <a:cubicBezTo>
                      <a:pt x="176652" y="244961"/>
                      <a:pt x="164707" y="262879"/>
                      <a:pt x="157203" y="282771"/>
                    </a:cubicBezTo>
                    <a:cubicBezTo>
                      <a:pt x="146231" y="303506"/>
                      <a:pt x="126570" y="318254"/>
                      <a:pt x="103593" y="322984"/>
                    </a:cubicBezTo>
                    <a:cubicBezTo>
                      <a:pt x="80617" y="327715"/>
                      <a:pt x="56728" y="321933"/>
                      <a:pt x="38458" y="307219"/>
                    </a:cubicBezTo>
                  </a:path>
                </a:pathLst>
              </a:custGeom>
              <a:noFill/>
              <a:ln w="34925">
                <a:solidFill>
                  <a:srgbClr val="C2570A"/>
                </a:solidFill>
              </a:ln>
            </p:spPr>
          </p:sp>
          <p:sp>
            <p:nvSpPr>
              <p:cNvPr id="14" name="Freeform 14"/>
              <p:cNvSpPr/>
              <p:nvPr/>
            </p:nvSpPr>
            <p:spPr>
              <a:xfrm>
                <a:off x="1603086" y="3898677"/>
                <a:ext cx="110259" cy="95791"/>
              </a:xfrm>
              <a:custGeom>
                <a:avLst/>
                <a:gdLst/>
                <a:ahLst/>
                <a:cxnLst/>
                <a:rect l="l" t="t" r="r" b="b"/>
                <a:pathLst>
                  <a:path w="110259" h="95791">
                    <a:moveTo>
                      <a:pt x="289" y="57373"/>
                    </a:moveTo>
                    <a:cubicBezTo>
                      <a:pt x="0" y="33225"/>
                      <a:pt x="16256" y="12008"/>
                      <a:pt x="39648" y="6004"/>
                    </a:cubicBezTo>
                    <a:cubicBezTo>
                      <a:pt x="63040" y="0"/>
                      <a:pt x="87505" y="10765"/>
                      <a:pt x="98882" y="32067"/>
                    </a:cubicBezTo>
                    <a:cubicBezTo>
                      <a:pt x="110259" y="53369"/>
                      <a:pt x="105600" y="79689"/>
                      <a:pt x="87601" y="95791"/>
                    </a:cubicBezTo>
                  </a:path>
                </a:pathLst>
              </a:custGeom>
              <a:noFill/>
              <a:ln w="34925">
                <a:solidFill>
                  <a:srgbClr val="C2570A"/>
                </a:solidFill>
              </a:ln>
            </p:spPr>
          </p:sp>
        </p:grpSp>
        <p:sp>
          <p:nvSpPr>
            <p:cNvPr id="16" name="TextBox 16"/>
            <p:cNvSpPr txBox="1"/>
            <p:nvPr/>
          </p:nvSpPr>
          <p:spPr>
            <a:xfrm>
              <a:off x="862584" y="4489450"/>
              <a:ext cx="1117854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谁说的</a:t>
              </a:r>
            </a:p>
          </p:txBody>
        </p:sp>
        <p:sp>
          <p:nvSpPr>
            <p:cNvPr id="17" name="Freeform 17"/>
            <p:cNvSpPr/>
            <p:nvPr/>
          </p:nvSpPr>
          <p:spPr>
            <a:xfrm>
              <a:off x="3971925" y="4486275"/>
              <a:ext cx="257175" cy="9525"/>
            </a:xfrm>
            <a:custGeom>
              <a:avLst/>
              <a:gdLst/>
              <a:ahLst/>
              <a:cxnLst/>
              <a:rect l="l" t="t" r="r" b="b"/>
              <a:pathLst>
                <a:path w="257175" h="9525">
                  <a:moveTo>
                    <a:pt x="0" y="0"/>
                  </a:moveTo>
                  <a:lnTo>
                    <a:pt x="257175" y="0"/>
                  </a:lnTo>
                </a:path>
              </a:pathLst>
            </a:custGeom>
            <a:noFill/>
            <a:ln w="38100" cap="rnd">
              <a:solidFill>
                <a:srgbClr val="C2570A"/>
              </a:solidFill>
            </a:ln>
          </p:spPr>
        </p:sp>
        <p:sp>
          <p:nvSpPr>
            <p:cNvPr id="18" name="Freeform 18"/>
            <p:cNvSpPr/>
            <p:nvPr/>
          </p:nvSpPr>
          <p:spPr>
            <a:xfrm>
              <a:off x="4229100" y="4396740"/>
              <a:ext cx="123825" cy="179070"/>
            </a:xfrm>
            <a:custGeom>
              <a:avLst/>
              <a:gdLst/>
              <a:ahLst/>
              <a:cxnLst/>
              <a:rect l="l" t="t" r="r" b="b"/>
              <a:pathLst>
                <a:path w="123825" h="179070">
                  <a:moveTo>
                    <a:pt x="123825" y="89535"/>
                  </a:moveTo>
                  <a:lnTo>
                    <a:pt x="0" y="0"/>
                  </a:lnTo>
                  <a:lnTo>
                    <a:pt x="0" y="179070"/>
                  </a:lnTo>
                  <a:close/>
                </a:path>
              </a:pathLst>
            </a:custGeom>
            <a:solidFill>
              <a:srgbClr val="C2570A"/>
            </a:solidFill>
            <a:ln>
              <a:noFill/>
            </a:ln>
          </p:spPr>
        </p:sp>
        <p:sp>
          <p:nvSpPr>
            <p:cNvPr id="19" name="Rectangle 19"/>
            <p:cNvSpPr/>
            <p:nvPr/>
          </p:nvSpPr>
          <p:spPr>
            <a:xfrm>
              <a:off x="4476750" y="3533775"/>
              <a:ext cx="3238500" cy="1905000"/>
            </a:xfrm>
            <a:prstGeom prst="roundRect">
              <a:avLst>
                <a:gd name="adj" fmla="val 10000"/>
              </a:avLst>
            </a:prstGeom>
            <a:solidFill>
              <a:srgbClr val="FFFFFF"/>
            </a:solidFill>
            <a:ln w="19050">
              <a:solidFill>
                <a:srgbClr val="C2570A"/>
              </a:solidFill>
            </a:ln>
          </p:spPr>
        </p:sp>
        <p:sp>
          <p:nvSpPr>
            <p:cNvPr id="20" name="Ellipse 20"/>
            <p:cNvSpPr/>
            <p:nvPr/>
          </p:nvSpPr>
          <p:spPr>
            <a:xfrm>
              <a:off x="4686300" y="3781425"/>
              <a:ext cx="419100" cy="419100"/>
            </a:xfrm>
            <a:prstGeom prst="ellipse">
              <a:avLst/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21" name="TextBox 21"/>
            <p:cNvSpPr txBox="1"/>
            <p:nvPr/>
          </p:nvSpPr>
          <p:spPr>
            <a:xfrm>
              <a:off x="4816737" y="3832225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4729734" y="4489450"/>
              <a:ext cx="1481328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有数据吗</a:t>
              </a:r>
            </a:p>
          </p:txBody>
        </p:sp>
        <p:sp>
          <p:nvSpPr>
            <p:cNvPr id="23" name="Freeform 23"/>
            <p:cNvSpPr/>
            <p:nvPr/>
          </p:nvSpPr>
          <p:spPr>
            <a:xfrm>
              <a:off x="7839075" y="4486275"/>
              <a:ext cx="257175" cy="9525"/>
            </a:xfrm>
            <a:custGeom>
              <a:avLst/>
              <a:gdLst/>
              <a:ahLst/>
              <a:cxnLst/>
              <a:rect l="l" t="t" r="r" b="b"/>
              <a:pathLst>
                <a:path w="257175" h="9525">
                  <a:moveTo>
                    <a:pt x="0" y="0"/>
                  </a:moveTo>
                  <a:lnTo>
                    <a:pt x="257175" y="0"/>
                  </a:lnTo>
                </a:path>
              </a:pathLst>
            </a:custGeom>
            <a:noFill/>
            <a:ln w="38100" cap="rnd">
              <a:solidFill>
                <a:srgbClr val="C2570A"/>
              </a:solidFill>
            </a:ln>
          </p:spPr>
        </p:sp>
        <p:sp>
          <p:nvSpPr>
            <p:cNvPr id="24" name="Freeform 24"/>
            <p:cNvSpPr/>
            <p:nvPr/>
          </p:nvSpPr>
          <p:spPr>
            <a:xfrm>
              <a:off x="8096250" y="4396740"/>
              <a:ext cx="123825" cy="179070"/>
            </a:xfrm>
            <a:custGeom>
              <a:avLst/>
              <a:gdLst/>
              <a:ahLst/>
              <a:cxnLst/>
              <a:rect l="l" t="t" r="r" b="b"/>
              <a:pathLst>
                <a:path w="123825" h="179070">
                  <a:moveTo>
                    <a:pt x="123825" y="89535"/>
                  </a:moveTo>
                  <a:lnTo>
                    <a:pt x="0" y="0"/>
                  </a:lnTo>
                  <a:lnTo>
                    <a:pt x="0" y="179070"/>
                  </a:lnTo>
                  <a:close/>
                </a:path>
              </a:pathLst>
            </a:custGeom>
            <a:solidFill>
              <a:srgbClr val="C2570A"/>
            </a:solidFill>
            <a:ln>
              <a:noFill/>
            </a:ln>
          </p:spPr>
        </p:sp>
        <p:sp>
          <p:nvSpPr>
            <p:cNvPr id="25" name="Rectangle 25"/>
            <p:cNvSpPr/>
            <p:nvPr/>
          </p:nvSpPr>
          <p:spPr>
            <a:xfrm>
              <a:off x="8343900" y="3533775"/>
              <a:ext cx="3238500" cy="1905000"/>
            </a:xfrm>
            <a:prstGeom prst="roundRect">
              <a:avLst>
                <a:gd name="adj" fmla="val 10000"/>
              </a:avLst>
            </a:prstGeom>
            <a:solidFill>
              <a:srgbClr val="FFFFFF"/>
            </a:solidFill>
            <a:ln w="19050">
              <a:solidFill>
                <a:srgbClr val="C2570A"/>
              </a:solidFill>
            </a:ln>
          </p:spPr>
        </p:sp>
        <p:sp>
          <p:nvSpPr>
            <p:cNvPr id="26" name="Ellipse 26"/>
            <p:cNvSpPr/>
            <p:nvPr/>
          </p:nvSpPr>
          <p:spPr>
            <a:xfrm>
              <a:off x="8553450" y="3781425"/>
              <a:ext cx="419100" cy="419100"/>
            </a:xfrm>
            <a:prstGeom prst="ellipse">
              <a:avLst/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27" name="TextBox 27"/>
            <p:cNvSpPr txBox="1"/>
            <p:nvPr/>
          </p:nvSpPr>
          <p:spPr>
            <a:xfrm>
              <a:off x="8683887" y="3832225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3</a:t>
              </a:r>
            </a:p>
          </p:txBody>
        </p:sp>
        <p:grpSp>
          <p:nvGrpSpPr>
            <p:cNvPr id="30" name="Group 30"/>
            <p:cNvGrpSpPr/>
            <p:nvPr/>
          </p:nvGrpSpPr>
          <p:grpSpPr>
            <a:xfrm>
              <a:off x="9267784" y="3823456"/>
              <a:ext cx="253663" cy="327715"/>
              <a:chOff x="9267784" y="3823456"/>
              <a:chExt cx="253663" cy="327715"/>
            </a:xfrm>
          </p:grpSpPr>
          <p:sp>
            <p:nvSpPr>
              <p:cNvPr id="28" name="Freeform 28"/>
              <p:cNvSpPr/>
              <p:nvPr/>
            </p:nvSpPr>
            <p:spPr>
              <a:xfrm>
                <a:off x="9267784" y="3823456"/>
                <a:ext cx="253663" cy="327715"/>
              </a:xfrm>
              <a:custGeom>
                <a:avLst/>
                <a:gdLst/>
                <a:ahLst/>
                <a:cxnLst/>
                <a:rect l="l" t="t" r="r" b="b"/>
                <a:pathLst>
                  <a:path w="253663" h="327715">
                    <a:moveTo>
                      <a:pt x="41" y="132594"/>
                    </a:moveTo>
                    <a:cubicBezTo>
                      <a:pt x="0" y="80932"/>
                      <a:pt x="32441" y="34823"/>
                      <a:pt x="81081" y="17412"/>
                    </a:cubicBezTo>
                    <a:cubicBezTo>
                      <a:pt x="129720" y="0"/>
                      <a:pt x="184053" y="15046"/>
                      <a:pt x="216807" y="54997"/>
                    </a:cubicBezTo>
                    <a:cubicBezTo>
                      <a:pt x="249561" y="94949"/>
                      <a:pt x="253663" y="151178"/>
                      <a:pt x="227053" y="195459"/>
                    </a:cubicBezTo>
                    <a:cubicBezTo>
                      <a:pt x="217125" y="208696"/>
                      <a:pt x="205366" y="220456"/>
                      <a:pt x="192128" y="230384"/>
                    </a:cubicBezTo>
                    <a:cubicBezTo>
                      <a:pt x="176652" y="244961"/>
                      <a:pt x="164707" y="262879"/>
                      <a:pt x="157203" y="282771"/>
                    </a:cubicBezTo>
                    <a:cubicBezTo>
                      <a:pt x="146231" y="303506"/>
                      <a:pt x="126570" y="318254"/>
                      <a:pt x="103593" y="322984"/>
                    </a:cubicBezTo>
                    <a:cubicBezTo>
                      <a:pt x="80617" y="327715"/>
                      <a:pt x="56728" y="321933"/>
                      <a:pt x="38458" y="307219"/>
                    </a:cubicBezTo>
                  </a:path>
                </a:pathLst>
              </a:custGeom>
              <a:noFill/>
              <a:ln w="34925">
                <a:solidFill>
                  <a:srgbClr val="C2570A"/>
                </a:solidFill>
              </a:ln>
            </p:spPr>
          </p:sp>
          <p:sp>
            <p:nvSpPr>
              <p:cNvPr id="29" name="Freeform 29"/>
              <p:cNvSpPr/>
              <p:nvPr/>
            </p:nvSpPr>
            <p:spPr>
              <a:xfrm>
                <a:off x="9337386" y="3898677"/>
                <a:ext cx="110259" cy="95791"/>
              </a:xfrm>
              <a:custGeom>
                <a:avLst/>
                <a:gdLst/>
                <a:ahLst/>
                <a:cxnLst/>
                <a:rect l="l" t="t" r="r" b="b"/>
                <a:pathLst>
                  <a:path w="110259" h="95791">
                    <a:moveTo>
                      <a:pt x="289" y="57373"/>
                    </a:moveTo>
                    <a:cubicBezTo>
                      <a:pt x="0" y="33225"/>
                      <a:pt x="16256" y="12008"/>
                      <a:pt x="39648" y="6004"/>
                    </a:cubicBezTo>
                    <a:cubicBezTo>
                      <a:pt x="63040" y="0"/>
                      <a:pt x="87505" y="10765"/>
                      <a:pt x="98882" y="32067"/>
                    </a:cubicBezTo>
                    <a:cubicBezTo>
                      <a:pt x="110259" y="53369"/>
                      <a:pt x="105600" y="79689"/>
                      <a:pt x="87601" y="95791"/>
                    </a:cubicBezTo>
                  </a:path>
                </a:pathLst>
              </a:custGeom>
              <a:noFill/>
              <a:ln w="34925">
                <a:solidFill>
                  <a:srgbClr val="C2570A"/>
                </a:solidFill>
              </a:ln>
            </p:spPr>
          </p:sp>
        </p:grpSp>
        <p:sp>
          <p:nvSpPr>
            <p:cNvPr id="31" name="TextBox 31"/>
            <p:cNvSpPr txBox="1"/>
            <p:nvPr/>
          </p:nvSpPr>
          <p:spPr>
            <a:xfrm>
              <a:off x="8596884" y="4489450"/>
              <a:ext cx="1844802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别人怎么说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opbar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C2570A"/>
          </a:solidFill>
          <a:ln>
            <a:noFill/>
          </a:ln>
        </p:spPr>
      </p:sp>
      <p:sp>
        <p:nvSpPr>
          <p:cNvPr id="3" name="page-bg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AF7F4"/>
          </a:solidFill>
          <a:ln>
            <a:noFill/>
          </a:ln>
        </p:spPr>
      </p:sp>
      <p:grpSp>
        <p:nvGrpSpPr>
          <p:cNvPr id="9" name="head"/>
          <p:cNvGrpSpPr/>
          <p:nvPr/>
        </p:nvGrpSpPr>
        <p:grpSpPr>
          <a:xfrm>
            <a:off x="590550" y="704850"/>
            <a:ext cx="11000994" cy="1876425"/>
            <a:chOff x="590550" y="704850"/>
            <a:chExt cx="11000994" cy="1876425"/>
          </a:xfrm>
        </p:grpSpPr>
        <p:sp>
          <p:nvSpPr>
            <p:cNvPr id="4" name="Rectangle 4"/>
            <p:cNvSpPr/>
            <p:nvPr/>
          </p:nvSpPr>
          <p:spPr>
            <a:xfrm>
              <a:off x="609600" y="704850"/>
              <a:ext cx="47625" cy="285750"/>
            </a:xfrm>
            <a:prstGeom prst="roundRect">
              <a:avLst>
                <a:gd name="adj" fmla="val 40000"/>
              </a:avLst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771906" y="736600"/>
              <a:ext cx="173873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环节二 · 8 分钟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10894771" y="736600"/>
              <a:ext cx="69677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800" dirty="0">
                  <a:solidFill>
                    <a:srgbClr val="8A9099"/>
                  </a:solidFill>
                  <a:latin typeface="+mn-lt"/>
                  <a:ea typeface="+mn-ea"/>
                  <a:cs typeface="+mn-cs"/>
                </a:rPr>
                <a:t>8 / 20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0550" y="1260951"/>
              <a:ext cx="8074914" cy="7772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980" b="1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查不到来源，这一格就记来源不明</a:t>
              </a:r>
            </a:p>
          </p:txBody>
        </p:sp>
        <p:sp>
          <p:nvSpPr>
            <p:cNvPr id="8" name="Rectangle 8"/>
            <p:cNvSpPr/>
            <p:nvPr/>
          </p:nvSpPr>
          <p:spPr>
            <a:xfrm>
              <a:off x="609600" y="2552700"/>
              <a:ext cx="10972800" cy="28575"/>
            </a:xfrm>
            <a:prstGeom prst="rect">
              <a:avLst/>
            </a:prstGeom>
            <a:solidFill>
              <a:srgbClr val="E6DFD7"/>
            </a:solidFill>
            <a:ln>
              <a:noFill/>
            </a:ln>
          </p:spPr>
        </p:sp>
      </p:grpSp>
      <p:grpSp>
        <p:nvGrpSpPr>
          <p:cNvPr id="19" name="zone-text"/>
          <p:cNvGrpSpPr/>
          <p:nvPr/>
        </p:nvGrpSpPr>
        <p:grpSpPr>
          <a:xfrm>
            <a:off x="609600" y="2876550"/>
            <a:ext cx="10972800" cy="3219450"/>
            <a:chOff x="609600" y="2876550"/>
            <a:chExt cx="10972800" cy="3219450"/>
          </a:xfrm>
        </p:grpSpPr>
        <p:sp>
          <p:nvSpPr>
            <p:cNvPr id="10" name="Rectangle 10"/>
            <p:cNvSpPr/>
            <p:nvPr/>
          </p:nvSpPr>
          <p:spPr>
            <a:xfrm>
              <a:off x="609600" y="2876550"/>
              <a:ext cx="10972800" cy="908050"/>
            </a:xfrm>
            <a:prstGeom prst="roundRect">
              <a:avLst>
                <a:gd name="adj" fmla="val 18881"/>
              </a:avLst>
            </a:prstGeom>
            <a:solidFill>
              <a:srgbClr val="FDF4EC"/>
            </a:solidFill>
            <a:ln>
              <a:noFill/>
            </a:ln>
          </p:spPr>
        </p:sp>
        <p:sp>
          <p:nvSpPr>
            <p:cNvPr id="11" name="Freeform 11"/>
            <p:cNvSpPr/>
            <p:nvPr/>
          </p:nvSpPr>
          <p:spPr>
            <a:xfrm>
              <a:off x="880110" y="3220402"/>
              <a:ext cx="265747" cy="220027"/>
            </a:xfrm>
            <a:custGeom>
              <a:avLst/>
              <a:gdLst/>
              <a:ahLst/>
              <a:cxnLst/>
              <a:rect l="l" t="t" r="r" b="b"/>
              <a:pathLst>
                <a:path w="265747" h="220027">
                  <a:moveTo>
                    <a:pt x="0" y="122872"/>
                  </a:moveTo>
                  <a:lnTo>
                    <a:pt x="97155" y="220027"/>
                  </a:lnTo>
                  <a:lnTo>
                    <a:pt x="265747" y="0"/>
                  </a:lnTo>
                </a:path>
              </a:pathLst>
            </a:custGeom>
            <a:noFill/>
            <a:ln w="47625" cap="rnd">
              <a:solidFill>
                <a:srgbClr val="C2570A"/>
              </a:solidFill>
              <a:round/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1319784" y="3086100"/>
              <a:ext cx="4025646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b="1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查不到名字，记来源不明</a:t>
              </a:r>
            </a:p>
          </p:txBody>
        </p:sp>
        <p:sp>
          <p:nvSpPr>
            <p:cNvPr id="13" name="Rectangle 13"/>
            <p:cNvSpPr/>
            <p:nvPr/>
          </p:nvSpPr>
          <p:spPr>
            <a:xfrm>
              <a:off x="609600" y="4032250"/>
              <a:ext cx="10972800" cy="908050"/>
            </a:xfrm>
            <a:prstGeom prst="roundRect">
              <a:avLst>
                <a:gd name="adj" fmla="val 18881"/>
              </a:avLst>
            </a:prstGeom>
            <a:solidFill>
              <a:srgbClr val="FEF6F3"/>
            </a:solidFill>
            <a:ln>
              <a:noFill/>
            </a:ln>
          </p:spPr>
        </p:sp>
        <p:sp>
          <p:nvSpPr>
            <p:cNvPr id="14" name="Freeform 14"/>
            <p:cNvSpPr/>
            <p:nvPr/>
          </p:nvSpPr>
          <p:spPr>
            <a:xfrm>
              <a:off x="923925" y="4400550"/>
              <a:ext cx="171450" cy="171450"/>
            </a:xfrm>
            <a:custGeom>
              <a:avLst/>
              <a:gdLst/>
              <a:ahLst/>
              <a:cxnLst/>
              <a:rect l="l" t="t" r="r" b="b"/>
              <a:pathLst>
                <a:path w="171450" h="171450">
                  <a:moveTo>
                    <a:pt x="0" y="0"/>
                  </a:moveTo>
                  <a:lnTo>
                    <a:pt x="171450" y="171450"/>
                  </a:lnTo>
                  <a:moveTo>
                    <a:pt x="171450" y="0"/>
                  </a:moveTo>
                  <a:lnTo>
                    <a:pt x="0" y="171450"/>
                  </a:lnTo>
                </a:path>
              </a:pathLst>
            </a:custGeom>
            <a:solidFill>
              <a:srgbClr val="000000"/>
            </a:solidFill>
            <a:ln w="47625" cap="rnd">
              <a:solidFill>
                <a:srgbClr val="B8442A"/>
              </a:solidFill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1319784" y="4241800"/>
              <a:ext cx="2571750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b="1" dirty="0">
                  <a:solidFill>
                    <a:srgbClr val="8E3320"/>
                  </a:solidFill>
                  <a:latin typeface="+mn-lt"/>
                  <a:ea typeface="+mn-ea"/>
                  <a:cs typeface="+mn-cs"/>
                </a:rPr>
                <a:t>它说过就算来源</a:t>
              </a:r>
            </a:p>
          </p:txBody>
        </p:sp>
        <p:sp>
          <p:nvSpPr>
            <p:cNvPr id="16" name="Rectangle 16"/>
            <p:cNvSpPr/>
            <p:nvPr/>
          </p:nvSpPr>
          <p:spPr>
            <a:xfrm>
              <a:off x="609600" y="5187950"/>
              <a:ext cx="10972800" cy="908050"/>
            </a:xfrm>
            <a:prstGeom prst="roundRect">
              <a:avLst>
                <a:gd name="adj" fmla="val 18881"/>
              </a:avLst>
            </a:prstGeom>
            <a:solidFill>
              <a:srgbClr val="FEF6F3"/>
            </a:solidFill>
            <a:ln>
              <a:noFill/>
            </a:ln>
          </p:spPr>
        </p:sp>
        <p:sp>
          <p:nvSpPr>
            <p:cNvPr id="17" name="Freeform 17"/>
            <p:cNvSpPr/>
            <p:nvPr/>
          </p:nvSpPr>
          <p:spPr>
            <a:xfrm>
              <a:off x="923925" y="5555932"/>
              <a:ext cx="171450" cy="171450"/>
            </a:xfrm>
            <a:custGeom>
              <a:avLst/>
              <a:gdLst/>
              <a:ahLst/>
              <a:cxnLst/>
              <a:rect l="l" t="t" r="r" b="b"/>
              <a:pathLst>
                <a:path w="171450" h="171450">
                  <a:moveTo>
                    <a:pt x="0" y="0"/>
                  </a:moveTo>
                  <a:lnTo>
                    <a:pt x="171450" y="171450"/>
                  </a:lnTo>
                  <a:moveTo>
                    <a:pt x="171450" y="0"/>
                  </a:moveTo>
                  <a:lnTo>
                    <a:pt x="0" y="171450"/>
                  </a:lnTo>
                </a:path>
              </a:pathLst>
            </a:custGeom>
            <a:solidFill>
              <a:srgbClr val="000000"/>
            </a:solidFill>
            <a:ln w="47625" cap="rnd">
              <a:solidFill>
                <a:srgbClr val="B8442A"/>
              </a:solidFill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1319784" y="5397500"/>
              <a:ext cx="3662172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b="1" dirty="0">
                  <a:solidFill>
                    <a:srgbClr val="8E3320"/>
                  </a:solidFill>
                  <a:latin typeface="+mn-lt"/>
                  <a:ea typeface="+mn-ea"/>
                  <a:cs typeface="+mn-cs"/>
                </a:rPr>
                <a:t>查不到就跳过不算查过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opbar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1F6F8B"/>
          </a:solidFill>
          <a:ln>
            <a:noFill/>
          </a:ln>
        </p:spPr>
      </p:sp>
      <p:sp>
        <p:nvSpPr>
          <p:cNvPr id="3" name="page-bg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AF7F4"/>
          </a:solidFill>
          <a:ln>
            <a:noFill/>
          </a:ln>
        </p:spPr>
      </p:sp>
      <p:grpSp>
        <p:nvGrpSpPr>
          <p:cNvPr id="9" name="head"/>
          <p:cNvGrpSpPr/>
          <p:nvPr/>
        </p:nvGrpSpPr>
        <p:grpSpPr>
          <a:xfrm>
            <a:off x="590550" y="704850"/>
            <a:ext cx="11000994" cy="1876425"/>
            <a:chOff x="590550" y="704850"/>
            <a:chExt cx="11000994" cy="1876425"/>
          </a:xfrm>
        </p:grpSpPr>
        <p:sp>
          <p:nvSpPr>
            <p:cNvPr id="4" name="Rectangle 4"/>
            <p:cNvSpPr/>
            <p:nvPr/>
          </p:nvSpPr>
          <p:spPr>
            <a:xfrm>
              <a:off x="609600" y="704850"/>
              <a:ext cx="47625" cy="285750"/>
            </a:xfrm>
            <a:prstGeom prst="roundRect">
              <a:avLst>
                <a:gd name="adj" fmla="val 40000"/>
              </a:avLst>
            </a:prstGeom>
            <a:solidFill>
              <a:srgbClr val="1F6F8B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771906" y="736600"/>
              <a:ext cx="1878669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14536A"/>
                  </a:solidFill>
                  <a:latin typeface="+mn-lt"/>
                  <a:ea typeface="+mn-ea"/>
                  <a:cs typeface="+mn-cs"/>
                </a:rPr>
                <a:t>环节三 · 15 分钟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10894771" y="736600"/>
              <a:ext cx="69677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800" dirty="0">
                  <a:solidFill>
                    <a:srgbClr val="8A9099"/>
                  </a:solidFill>
                  <a:latin typeface="+mn-lt"/>
                  <a:ea typeface="+mn-ea"/>
                  <a:cs typeface="+mn-cs"/>
                </a:rPr>
                <a:t>9 / 20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0550" y="1260951"/>
              <a:ext cx="8074914" cy="7772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980" b="1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每组两条说法，其中一条真的可信</a:t>
              </a:r>
            </a:p>
          </p:txBody>
        </p:sp>
        <p:sp>
          <p:nvSpPr>
            <p:cNvPr id="8" name="Rectangle 8"/>
            <p:cNvSpPr/>
            <p:nvPr/>
          </p:nvSpPr>
          <p:spPr>
            <a:xfrm>
              <a:off x="609600" y="2552700"/>
              <a:ext cx="10972800" cy="28575"/>
            </a:xfrm>
            <a:prstGeom prst="rect">
              <a:avLst/>
            </a:prstGeom>
            <a:solidFill>
              <a:srgbClr val="E6DFD7"/>
            </a:solidFill>
            <a:ln>
              <a:noFill/>
            </a:ln>
          </p:spPr>
        </p:sp>
      </p:grpSp>
      <p:grpSp>
        <p:nvGrpSpPr>
          <p:cNvPr id="34" name="zone-steps"/>
          <p:cNvGrpSpPr/>
          <p:nvPr/>
        </p:nvGrpSpPr>
        <p:grpSpPr>
          <a:xfrm>
            <a:off x="609600" y="3533775"/>
            <a:ext cx="10972800" cy="1905000"/>
            <a:chOff x="609600" y="3533775"/>
            <a:chExt cx="10972800" cy="1905000"/>
          </a:xfrm>
        </p:grpSpPr>
        <p:sp>
          <p:nvSpPr>
            <p:cNvPr id="10" name="Rectangle 10"/>
            <p:cNvSpPr/>
            <p:nvPr/>
          </p:nvSpPr>
          <p:spPr>
            <a:xfrm>
              <a:off x="609600" y="3533775"/>
              <a:ext cx="3238500" cy="1905000"/>
            </a:xfrm>
            <a:prstGeom prst="roundRect">
              <a:avLst>
                <a:gd name="adj" fmla="val 10000"/>
              </a:avLst>
            </a:prstGeom>
            <a:solidFill>
              <a:srgbClr val="FFFFFF"/>
            </a:solidFill>
            <a:ln w="19050">
              <a:solidFill>
                <a:srgbClr val="1F6F8B"/>
              </a:solidFill>
            </a:ln>
          </p:spPr>
        </p:sp>
        <p:sp>
          <p:nvSpPr>
            <p:cNvPr id="11" name="Ellipse 11"/>
            <p:cNvSpPr/>
            <p:nvPr/>
          </p:nvSpPr>
          <p:spPr>
            <a:xfrm>
              <a:off x="819150" y="3781425"/>
              <a:ext cx="419100" cy="419100"/>
            </a:xfrm>
            <a:prstGeom prst="ellipse">
              <a:avLst/>
            </a:prstGeom>
            <a:solidFill>
              <a:srgbClr val="1F6F8B"/>
            </a:solidFill>
            <a:ln>
              <a:noFill/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949587" y="3832225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grpSp>
          <p:nvGrpSpPr>
            <p:cNvPr id="15" name="Group 15"/>
            <p:cNvGrpSpPr/>
            <p:nvPr/>
          </p:nvGrpSpPr>
          <p:grpSpPr>
            <a:xfrm>
              <a:off x="1533484" y="3823456"/>
              <a:ext cx="253663" cy="327715"/>
              <a:chOff x="1533484" y="3823456"/>
              <a:chExt cx="253663" cy="327715"/>
            </a:xfrm>
          </p:grpSpPr>
          <p:sp>
            <p:nvSpPr>
              <p:cNvPr id="13" name="Freeform 13"/>
              <p:cNvSpPr/>
              <p:nvPr/>
            </p:nvSpPr>
            <p:spPr>
              <a:xfrm>
                <a:off x="1533484" y="3823456"/>
                <a:ext cx="253663" cy="327715"/>
              </a:xfrm>
              <a:custGeom>
                <a:avLst/>
                <a:gdLst/>
                <a:ahLst/>
                <a:cxnLst/>
                <a:rect l="l" t="t" r="r" b="b"/>
                <a:pathLst>
                  <a:path w="253663" h="327715">
                    <a:moveTo>
                      <a:pt x="41" y="132594"/>
                    </a:moveTo>
                    <a:cubicBezTo>
                      <a:pt x="0" y="80932"/>
                      <a:pt x="32441" y="34823"/>
                      <a:pt x="81081" y="17412"/>
                    </a:cubicBezTo>
                    <a:cubicBezTo>
                      <a:pt x="129720" y="0"/>
                      <a:pt x="184053" y="15046"/>
                      <a:pt x="216807" y="54997"/>
                    </a:cubicBezTo>
                    <a:cubicBezTo>
                      <a:pt x="249561" y="94949"/>
                      <a:pt x="253663" y="151178"/>
                      <a:pt x="227053" y="195459"/>
                    </a:cubicBezTo>
                    <a:cubicBezTo>
                      <a:pt x="217125" y="208696"/>
                      <a:pt x="205366" y="220456"/>
                      <a:pt x="192128" y="230384"/>
                    </a:cubicBezTo>
                    <a:cubicBezTo>
                      <a:pt x="176652" y="244961"/>
                      <a:pt x="164707" y="262879"/>
                      <a:pt x="157203" y="282771"/>
                    </a:cubicBezTo>
                    <a:cubicBezTo>
                      <a:pt x="146231" y="303506"/>
                      <a:pt x="126570" y="318254"/>
                      <a:pt x="103593" y="322984"/>
                    </a:cubicBezTo>
                    <a:cubicBezTo>
                      <a:pt x="80617" y="327715"/>
                      <a:pt x="56728" y="321933"/>
                      <a:pt x="38458" y="307219"/>
                    </a:cubicBezTo>
                  </a:path>
                </a:pathLst>
              </a:custGeom>
              <a:noFill/>
              <a:ln w="34925">
                <a:solidFill>
                  <a:srgbClr val="1F6F8B"/>
                </a:solidFill>
              </a:ln>
            </p:spPr>
          </p:sp>
          <p:sp>
            <p:nvSpPr>
              <p:cNvPr id="14" name="Freeform 14"/>
              <p:cNvSpPr/>
              <p:nvPr/>
            </p:nvSpPr>
            <p:spPr>
              <a:xfrm>
                <a:off x="1603086" y="3898677"/>
                <a:ext cx="110259" cy="95791"/>
              </a:xfrm>
              <a:custGeom>
                <a:avLst/>
                <a:gdLst/>
                <a:ahLst/>
                <a:cxnLst/>
                <a:rect l="l" t="t" r="r" b="b"/>
                <a:pathLst>
                  <a:path w="110259" h="95791">
                    <a:moveTo>
                      <a:pt x="289" y="57373"/>
                    </a:moveTo>
                    <a:cubicBezTo>
                      <a:pt x="0" y="33225"/>
                      <a:pt x="16256" y="12008"/>
                      <a:pt x="39648" y="6004"/>
                    </a:cubicBezTo>
                    <a:cubicBezTo>
                      <a:pt x="63040" y="0"/>
                      <a:pt x="87505" y="10765"/>
                      <a:pt x="98882" y="32067"/>
                    </a:cubicBezTo>
                    <a:cubicBezTo>
                      <a:pt x="110259" y="53369"/>
                      <a:pt x="105600" y="79689"/>
                      <a:pt x="87601" y="95791"/>
                    </a:cubicBezTo>
                  </a:path>
                </a:pathLst>
              </a:custGeom>
              <a:noFill/>
              <a:ln w="34925">
                <a:solidFill>
                  <a:srgbClr val="1F6F8B"/>
                </a:solidFill>
              </a:ln>
            </p:spPr>
          </p:sp>
        </p:grpSp>
        <p:sp>
          <p:nvSpPr>
            <p:cNvPr id="16" name="TextBox 16"/>
            <p:cNvSpPr txBox="1"/>
            <p:nvPr/>
          </p:nvSpPr>
          <p:spPr>
            <a:xfrm>
              <a:off x="862584" y="4489450"/>
              <a:ext cx="1844802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领两条说法</a:t>
              </a:r>
            </a:p>
          </p:txBody>
        </p:sp>
        <p:sp>
          <p:nvSpPr>
            <p:cNvPr id="17" name="Freeform 17"/>
            <p:cNvSpPr/>
            <p:nvPr/>
          </p:nvSpPr>
          <p:spPr>
            <a:xfrm>
              <a:off x="3971925" y="4486275"/>
              <a:ext cx="257175" cy="9525"/>
            </a:xfrm>
            <a:custGeom>
              <a:avLst/>
              <a:gdLst/>
              <a:ahLst/>
              <a:cxnLst/>
              <a:rect l="l" t="t" r="r" b="b"/>
              <a:pathLst>
                <a:path w="257175" h="9525">
                  <a:moveTo>
                    <a:pt x="0" y="0"/>
                  </a:moveTo>
                  <a:lnTo>
                    <a:pt x="257175" y="0"/>
                  </a:lnTo>
                </a:path>
              </a:pathLst>
            </a:custGeom>
            <a:noFill/>
            <a:ln w="38100" cap="rnd">
              <a:solidFill>
                <a:srgbClr val="1F6F8B"/>
              </a:solidFill>
            </a:ln>
          </p:spPr>
        </p:sp>
        <p:sp>
          <p:nvSpPr>
            <p:cNvPr id="18" name="Freeform 18"/>
            <p:cNvSpPr/>
            <p:nvPr/>
          </p:nvSpPr>
          <p:spPr>
            <a:xfrm>
              <a:off x="4229100" y="4396740"/>
              <a:ext cx="123825" cy="179070"/>
            </a:xfrm>
            <a:custGeom>
              <a:avLst/>
              <a:gdLst/>
              <a:ahLst/>
              <a:cxnLst/>
              <a:rect l="l" t="t" r="r" b="b"/>
              <a:pathLst>
                <a:path w="123825" h="179070">
                  <a:moveTo>
                    <a:pt x="123825" y="89535"/>
                  </a:moveTo>
                  <a:lnTo>
                    <a:pt x="0" y="0"/>
                  </a:lnTo>
                  <a:lnTo>
                    <a:pt x="0" y="179070"/>
                  </a:lnTo>
                  <a:close/>
                </a:path>
              </a:pathLst>
            </a:custGeom>
            <a:solidFill>
              <a:srgbClr val="1F6F8B"/>
            </a:solidFill>
            <a:ln>
              <a:noFill/>
            </a:ln>
          </p:spPr>
        </p:sp>
        <p:sp>
          <p:nvSpPr>
            <p:cNvPr id="19" name="Rectangle 19"/>
            <p:cNvSpPr/>
            <p:nvPr/>
          </p:nvSpPr>
          <p:spPr>
            <a:xfrm>
              <a:off x="4476750" y="3533775"/>
              <a:ext cx="3238500" cy="1905000"/>
            </a:xfrm>
            <a:prstGeom prst="roundRect">
              <a:avLst>
                <a:gd name="adj" fmla="val 10000"/>
              </a:avLst>
            </a:prstGeom>
            <a:solidFill>
              <a:srgbClr val="FFFFFF"/>
            </a:solidFill>
            <a:ln w="19050">
              <a:solidFill>
                <a:srgbClr val="1F6F8B"/>
              </a:solidFill>
            </a:ln>
          </p:spPr>
        </p:sp>
        <p:sp>
          <p:nvSpPr>
            <p:cNvPr id="20" name="Ellipse 20"/>
            <p:cNvSpPr/>
            <p:nvPr/>
          </p:nvSpPr>
          <p:spPr>
            <a:xfrm>
              <a:off x="4686300" y="3781425"/>
              <a:ext cx="419100" cy="419100"/>
            </a:xfrm>
            <a:prstGeom prst="ellipse">
              <a:avLst/>
            </a:prstGeom>
            <a:solidFill>
              <a:srgbClr val="1F6F8B"/>
            </a:solidFill>
            <a:ln>
              <a:noFill/>
            </a:ln>
          </p:spPr>
        </p:sp>
        <p:sp>
          <p:nvSpPr>
            <p:cNvPr id="21" name="TextBox 21"/>
            <p:cNvSpPr txBox="1"/>
            <p:nvPr/>
          </p:nvSpPr>
          <p:spPr>
            <a:xfrm>
              <a:off x="4816737" y="3832225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4729734" y="4489450"/>
              <a:ext cx="2208276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三步各查一遍</a:t>
              </a:r>
            </a:p>
          </p:txBody>
        </p:sp>
        <p:sp>
          <p:nvSpPr>
            <p:cNvPr id="23" name="Freeform 23"/>
            <p:cNvSpPr/>
            <p:nvPr/>
          </p:nvSpPr>
          <p:spPr>
            <a:xfrm>
              <a:off x="7839075" y="4486275"/>
              <a:ext cx="257175" cy="9525"/>
            </a:xfrm>
            <a:custGeom>
              <a:avLst/>
              <a:gdLst/>
              <a:ahLst/>
              <a:cxnLst/>
              <a:rect l="l" t="t" r="r" b="b"/>
              <a:pathLst>
                <a:path w="257175" h="9525">
                  <a:moveTo>
                    <a:pt x="0" y="0"/>
                  </a:moveTo>
                  <a:lnTo>
                    <a:pt x="257175" y="0"/>
                  </a:lnTo>
                </a:path>
              </a:pathLst>
            </a:custGeom>
            <a:noFill/>
            <a:ln w="38100" cap="rnd">
              <a:solidFill>
                <a:srgbClr val="1F6F8B"/>
              </a:solidFill>
            </a:ln>
          </p:spPr>
        </p:sp>
        <p:sp>
          <p:nvSpPr>
            <p:cNvPr id="24" name="Freeform 24"/>
            <p:cNvSpPr/>
            <p:nvPr/>
          </p:nvSpPr>
          <p:spPr>
            <a:xfrm>
              <a:off x="8096250" y="4396740"/>
              <a:ext cx="123825" cy="179070"/>
            </a:xfrm>
            <a:custGeom>
              <a:avLst/>
              <a:gdLst/>
              <a:ahLst/>
              <a:cxnLst/>
              <a:rect l="l" t="t" r="r" b="b"/>
              <a:pathLst>
                <a:path w="123825" h="179070">
                  <a:moveTo>
                    <a:pt x="123825" y="89535"/>
                  </a:moveTo>
                  <a:lnTo>
                    <a:pt x="0" y="0"/>
                  </a:lnTo>
                  <a:lnTo>
                    <a:pt x="0" y="179070"/>
                  </a:lnTo>
                  <a:close/>
                </a:path>
              </a:pathLst>
            </a:custGeom>
            <a:solidFill>
              <a:srgbClr val="1F6F8B"/>
            </a:solidFill>
            <a:ln>
              <a:noFill/>
            </a:ln>
          </p:spPr>
        </p:sp>
        <p:sp>
          <p:nvSpPr>
            <p:cNvPr id="25" name="Rectangle 25"/>
            <p:cNvSpPr/>
            <p:nvPr/>
          </p:nvSpPr>
          <p:spPr>
            <a:xfrm>
              <a:off x="8343900" y="3533775"/>
              <a:ext cx="3238500" cy="1905000"/>
            </a:xfrm>
            <a:prstGeom prst="roundRect">
              <a:avLst>
                <a:gd name="adj" fmla="val 10000"/>
              </a:avLst>
            </a:prstGeom>
            <a:solidFill>
              <a:srgbClr val="FFFFFF"/>
            </a:solidFill>
            <a:ln w="19050">
              <a:solidFill>
                <a:srgbClr val="1F6F8B"/>
              </a:solidFill>
            </a:ln>
          </p:spPr>
        </p:sp>
        <p:sp>
          <p:nvSpPr>
            <p:cNvPr id="26" name="Ellipse 26"/>
            <p:cNvSpPr/>
            <p:nvPr/>
          </p:nvSpPr>
          <p:spPr>
            <a:xfrm>
              <a:off x="8553450" y="3781425"/>
              <a:ext cx="419100" cy="419100"/>
            </a:xfrm>
            <a:prstGeom prst="ellipse">
              <a:avLst/>
            </a:prstGeom>
            <a:solidFill>
              <a:srgbClr val="1F6F8B"/>
            </a:solidFill>
            <a:ln>
              <a:noFill/>
            </a:ln>
          </p:spPr>
        </p:sp>
        <p:sp>
          <p:nvSpPr>
            <p:cNvPr id="27" name="TextBox 27"/>
            <p:cNvSpPr txBox="1"/>
            <p:nvPr/>
          </p:nvSpPr>
          <p:spPr>
            <a:xfrm>
              <a:off x="8683887" y="3832225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3</a:t>
              </a:r>
            </a:p>
          </p:txBody>
        </p:sp>
        <p:grpSp>
          <p:nvGrpSpPr>
            <p:cNvPr id="32" name="Group 32"/>
            <p:cNvGrpSpPr/>
            <p:nvPr/>
          </p:nvGrpSpPr>
          <p:grpSpPr>
            <a:xfrm>
              <a:off x="9215437" y="3833812"/>
              <a:ext cx="314325" cy="314324"/>
              <a:chOff x="9215437" y="3833812"/>
              <a:chExt cx="314325" cy="314324"/>
            </a:xfrm>
          </p:grpSpPr>
          <p:sp>
            <p:nvSpPr>
              <p:cNvPr id="28" name="Freeform 28"/>
              <p:cNvSpPr/>
              <p:nvPr/>
            </p:nvSpPr>
            <p:spPr>
              <a:xfrm>
                <a:off x="9215437" y="3833812"/>
                <a:ext cx="314324" cy="314324"/>
              </a:xfrm>
              <a:custGeom>
                <a:avLst/>
                <a:gdLst/>
                <a:ahLst/>
                <a:cxnLst/>
                <a:rect l="l" t="t" r="r" b="b"/>
                <a:pathLst>
                  <a:path w="314324" h="314324">
                    <a:moveTo>
                      <a:pt x="52387" y="314324"/>
                    </a:moveTo>
                    <a:lnTo>
                      <a:pt x="314324" y="52387"/>
                    </a:lnTo>
                    <a:lnTo>
                      <a:pt x="261937" y="0"/>
                    </a:lnTo>
                    <a:lnTo>
                      <a:pt x="0" y="261937"/>
                    </a:lnTo>
                    <a:lnTo>
                      <a:pt x="52387" y="314324"/>
                    </a:lnTo>
                  </a:path>
                </a:pathLst>
              </a:custGeom>
              <a:noFill/>
              <a:ln w="34925">
                <a:solidFill>
                  <a:srgbClr val="1F6F8B"/>
                </a:solidFill>
              </a:ln>
            </p:spPr>
          </p:sp>
          <p:sp>
            <p:nvSpPr>
              <p:cNvPr id="29" name="Freeform 29"/>
              <p:cNvSpPr/>
              <p:nvPr/>
            </p:nvSpPr>
            <p:spPr>
              <a:xfrm>
                <a:off x="9424987" y="3886200"/>
                <a:ext cx="52387" cy="52387"/>
              </a:xfrm>
              <a:custGeom>
                <a:avLst/>
                <a:gdLst/>
                <a:ahLst/>
                <a:cxnLst/>
                <a:rect l="l" t="t" r="r" b="b"/>
                <a:pathLst>
                  <a:path w="52387" h="52387">
                    <a:moveTo>
                      <a:pt x="0" y="0"/>
                    </a:moveTo>
                    <a:lnTo>
                      <a:pt x="52387" y="52387"/>
                    </a:lnTo>
                  </a:path>
                </a:pathLst>
              </a:custGeom>
              <a:noFill/>
              <a:ln w="34925">
                <a:solidFill>
                  <a:srgbClr val="1F6F8B"/>
                </a:solidFill>
              </a:ln>
            </p:spPr>
          </p:sp>
          <p:sp>
            <p:nvSpPr>
              <p:cNvPr id="30" name="Freeform 30"/>
              <p:cNvSpPr/>
              <p:nvPr/>
            </p:nvSpPr>
            <p:spPr>
              <a:xfrm>
                <a:off x="9285287" y="3833812"/>
                <a:ext cx="69850" cy="69850"/>
              </a:xfrm>
              <a:custGeom>
                <a:avLst/>
                <a:gdLst/>
                <a:ahLst/>
                <a:cxnLst/>
                <a:rect l="l" t="t" r="r" b="b"/>
                <a:pathLst>
                  <a:path w="69850" h="69850">
                    <a:moveTo>
                      <a:pt x="34925" y="0"/>
                    </a:moveTo>
                    <a:cubicBezTo>
                      <a:pt x="34925" y="19289"/>
                      <a:pt x="50561" y="34925"/>
                      <a:pt x="69850" y="34925"/>
                    </a:cubicBezTo>
                    <a:cubicBezTo>
                      <a:pt x="50561" y="34925"/>
                      <a:pt x="34925" y="50561"/>
                      <a:pt x="34925" y="69850"/>
                    </a:cubicBezTo>
                    <a:cubicBezTo>
                      <a:pt x="34925" y="50561"/>
                      <a:pt x="19289" y="34925"/>
                      <a:pt x="0" y="34925"/>
                    </a:cubicBezTo>
                    <a:cubicBezTo>
                      <a:pt x="19289" y="34925"/>
                      <a:pt x="34925" y="19289"/>
                      <a:pt x="34925" y="0"/>
                    </a:cubicBezTo>
                  </a:path>
                </a:pathLst>
              </a:custGeom>
              <a:noFill/>
              <a:ln w="34925">
                <a:solidFill>
                  <a:srgbClr val="1F6F8B"/>
                </a:solidFill>
              </a:ln>
            </p:spPr>
          </p:sp>
          <p:sp>
            <p:nvSpPr>
              <p:cNvPr id="31" name="Freeform 31"/>
              <p:cNvSpPr/>
              <p:nvPr/>
            </p:nvSpPr>
            <p:spPr>
              <a:xfrm>
                <a:off x="9459912" y="4008437"/>
                <a:ext cx="69850" cy="69850"/>
              </a:xfrm>
              <a:custGeom>
                <a:avLst/>
                <a:gdLst/>
                <a:ahLst/>
                <a:cxnLst/>
                <a:rect l="l" t="t" r="r" b="b"/>
                <a:pathLst>
                  <a:path w="69850" h="69850">
                    <a:moveTo>
                      <a:pt x="34925" y="0"/>
                    </a:moveTo>
                    <a:cubicBezTo>
                      <a:pt x="34925" y="19289"/>
                      <a:pt x="50561" y="34925"/>
                      <a:pt x="69850" y="34925"/>
                    </a:cubicBezTo>
                    <a:cubicBezTo>
                      <a:pt x="50561" y="34925"/>
                      <a:pt x="34925" y="50561"/>
                      <a:pt x="34925" y="69850"/>
                    </a:cubicBezTo>
                    <a:cubicBezTo>
                      <a:pt x="34925" y="50561"/>
                      <a:pt x="19289" y="34925"/>
                      <a:pt x="0" y="34925"/>
                    </a:cubicBezTo>
                    <a:cubicBezTo>
                      <a:pt x="19289" y="34925"/>
                      <a:pt x="34925" y="19289"/>
                      <a:pt x="34925" y="0"/>
                    </a:cubicBezTo>
                  </a:path>
                </a:pathLst>
              </a:custGeom>
              <a:noFill/>
              <a:ln w="34925">
                <a:solidFill>
                  <a:srgbClr val="1F6F8B"/>
                </a:solidFill>
              </a:ln>
            </p:spPr>
          </p:sp>
        </p:grpSp>
        <p:sp>
          <p:nvSpPr>
            <p:cNvPr id="33" name="TextBox 33"/>
            <p:cNvSpPr txBox="1"/>
            <p:nvPr/>
          </p:nvSpPr>
          <p:spPr>
            <a:xfrm>
              <a:off x="8596884" y="4489450"/>
              <a:ext cx="1481328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写问和答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opbar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1F6F8B"/>
          </a:solidFill>
          <a:ln>
            <a:noFill/>
          </a:ln>
        </p:spPr>
      </p:sp>
      <p:sp>
        <p:nvSpPr>
          <p:cNvPr id="3" name="page-bg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AF7F4"/>
          </a:solidFill>
          <a:ln>
            <a:noFill/>
          </a:ln>
        </p:spPr>
      </p:sp>
      <p:grpSp>
        <p:nvGrpSpPr>
          <p:cNvPr id="9" name="head"/>
          <p:cNvGrpSpPr/>
          <p:nvPr/>
        </p:nvGrpSpPr>
        <p:grpSpPr>
          <a:xfrm>
            <a:off x="590550" y="704850"/>
            <a:ext cx="11000994" cy="1876425"/>
            <a:chOff x="590550" y="704850"/>
            <a:chExt cx="11000994" cy="1876425"/>
          </a:xfrm>
        </p:grpSpPr>
        <p:sp>
          <p:nvSpPr>
            <p:cNvPr id="4" name="Rectangle 4"/>
            <p:cNvSpPr/>
            <p:nvPr/>
          </p:nvSpPr>
          <p:spPr>
            <a:xfrm>
              <a:off x="609600" y="704850"/>
              <a:ext cx="47625" cy="285750"/>
            </a:xfrm>
            <a:prstGeom prst="roundRect">
              <a:avLst>
                <a:gd name="adj" fmla="val 40000"/>
              </a:avLst>
            </a:prstGeom>
            <a:solidFill>
              <a:srgbClr val="1F6F8B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771906" y="736600"/>
              <a:ext cx="1878669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14536A"/>
                  </a:solidFill>
                  <a:latin typeface="+mn-lt"/>
                  <a:ea typeface="+mn-ea"/>
                  <a:cs typeface="+mn-cs"/>
                </a:rPr>
                <a:t>环节三 · 15 分钟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10761497" y="736600"/>
              <a:ext cx="83004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800" dirty="0">
                  <a:solidFill>
                    <a:srgbClr val="8A9099"/>
                  </a:solidFill>
                  <a:latin typeface="+mn-lt"/>
                  <a:ea typeface="+mn-ea"/>
                  <a:cs typeface="+mn-cs"/>
                </a:rPr>
                <a:t>10 / 20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0550" y="1260951"/>
              <a:ext cx="5931764" cy="7772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980" b="1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查完发现全不可信，对吗</a:t>
              </a:r>
            </a:p>
          </p:txBody>
        </p:sp>
        <p:sp>
          <p:nvSpPr>
            <p:cNvPr id="8" name="Rectangle 8"/>
            <p:cNvSpPr/>
            <p:nvPr/>
          </p:nvSpPr>
          <p:spPr>
            <a:xfrm>
              <a:off x="609600" y="2552700"/>
              <a:ext cx="10972800" cy="28575"/>
            </a:xfrm>
            <a:prstGeom prst="rect">
              <a:avLst/>
            </a:prstGeom>
            <a:solidFill>
              <a:srgbClr val="E6DFD7"/>
            </a:solidFill>
            <a:ln>
              <a:noFill/>
            </a:ln>
          </p:spPr>
        </p:sp>
      </p:grpSp>
      <p:grpSp>
        <p:nvGrpSpPr>
          <p:cNvPr id="28" name="zone-vote"/>
          <p:cNvGrpSpPr/>
          <p:nvPr/>
        </p:nvGrpSpPr>
        <p:grpSpPr>
          <a:xfrm>
            <a:off x="600456" y="2971800"/>
            <a:ext cx="10995660" cy="3028950"/>
            <a:chOff x="600456" y="2971800"/>
            <a:chExt cx="10995660" cy="3028950"/>
          </a:xfrm>
        </p:grpSpPr>
        <p:sp>
          <p:nvSpPr>
            <p:cNvPr id="10" name="Rectangle 10"/>
            <p:cNvSpPr/>
            <p:nvPr/>
          </p:nvSpPr>
          <p:spPr>
            <a:xfrm>
              <a:off x="609600" y="2971800"/>
              <a:ext cx="5143500" cy="800100"/>
            </a:xfrm>
            <a:prstGeom prst="roundRect">
              <a:avLst>
                <a:gd name="adj" fmla="val 21429"/>
              </a:avLst>
            </a:prstGeom>
            <a:solidFill>
              <a:srgbClr val="E7F1F5"/>
            </a:solidFill>
            <a:ln w="28575">
              <a:solidFill>
                <a:srgbClr val="1F6F8B"/>
              </a:solidFill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2440686" y="3127375"/>
              <a:ext cx="1481328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700" b="1" dirty="0">
                  <a:solidFill>
                    <a:srgbClr val="14536A"/>
                  </a:solidFill>
                  <a:latin typeface="+mn-lt"/>
                  <a:ea typeface="+mn-ea"/>
                  <a:cs typeface="+mn-cs"/>
                </a:rPr>
                <a:t>都不可信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600456" y="3975100"/>
              <a:ext cx="74523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4A5160"/>
                  </a:solidFill>
                  <a:latin typeface="+mn-lt"/>
                  <a:ea typeface="+mn-ea"/>
                  <a:cs typeface="+mn-cs"/>
                </a:rPr>
                <a:t>我们猜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5066957" y="3860800"/>
              <a:ext cx="699859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8 人</a:t>
              </a:r>
            </a:p>
          </p:txBody>
        </p:sp>
        <p:sp>
          <p:nvSpPr>
            <p:cNvPr id="14" name="Rectangle 14"/>
            <p:cNvSpPr/>
            <p:nvPr/>
          </p:nvSpPr>
          <p:spPr>
            <a:xfrm>
              <a:off x="609600" y="4343400"/>
              <a:ext cx="5143500" cy="342900"/>
            </a:xfrm>
            <a:prstGeom prst="roundRect">
              <a:avLst>
                <a:gd name="adj" fmla="val 22222"/>
              </a:avLst>
            </a:prstGeom>
            <a:solidFill>
              <a:srgbClr val="EFE9E2"/>
            </a:solidFill>
            <a:ln>
              <a:noFill/>
            </a:ln>
          </p:spPr>
        </p:sp>
        <p:sp>
          <p:nvSpPr>
            <p:cNvPr id="15" name="Rectangle 15"/>
            <p:cNvSpPr/>
            <p:nvPr/>
          </p:nvSpPr>
          <p:spPr>
            <a:xfrm>
              <a:off x="609600" y="4343400"/>
              <a:ext cx="1638300" cy="342900"/>
            </a:xfrm>
            <a:prstGeom prst="roundRect">
              <a:avLst>
                <a:gd name="adj" fmla="val 22222"/>
              </a:avLst>
            </a:prstGeom>
            <a:solidFill>
              <a:srgbClr val="1F6F8B">
                <a:alpha val="32000"/>
              </a:srgbClr>
            </a:solidFill>
            <a:ln>
              <a:noFill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600456" y="4946650"/>
              <a:ext cx="98755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14536A"/>
                  </a:solidFill>
                  <a:latin typeface="+mn-lt"/>
                  <a:ea typeface="+mn-ea"/>
                  <a:cs typeface="+mn-cs"/>
                </a:rPr>
                <a:t>真机实测</a:t>
              </a:r>
            </a:p>
          </p:txBody>
        </p:sp>
        <p:sp>
          <p:nvSpPr>
            <p:cNvPr id="17" name="Rectangle 17"/>
            <p:cNvSpPr/>
            <p:nvPr/>
          </p:nvSpPr>
          <p:spPr>
            <a:xfrm>
              <a:off x="609600" y="5314950"/>
              <a:ext cx="5143500" cy="685800"/>
            </a:xfrm>
            <a:prstGeom prst="roundRect">
              <a:avLst>
                <a:gd name="adj" fmla="val 19444"/>
              </a:avLst>
            </a:prstGeom>
            <a:solidFill>
              <a:srgbClr val="FBEDE8"/>
            </a:solidFill>
            <a:ln w="28575">
              <a:solidFill>
                <a:srgbClr val="B8442A"/>
              </a:solidFill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2077212" y="5413375"/>
              <a:ext cx="2208276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700" b="1" dirty="0">
                  <a:solidFill>
                    <a:srgbClr val="8E3320"/>
                  </a:solidFill>
                  <a:latin typeface="+mn-lt"/>
                  <a:ea typeface="+mn-ea"/>
                  <a:cs typeface="+mn-cs"/>
                </a:rPr>
                <a:t>和猜的不一样</a:t>
              </a:r>
            </a:p>
          </p:txBody>
        </p:sp>
        <p:sp>
          <p:nvSpPr>
            <p:cNvPr id="19" name="Rectangle 19"/>
            <p:cNvSpPr/>
            <p:nvPr/>
          </p:nvSpPr>
          <p:spPr>
            <a:xfrm>
              <a:off x="6438900" y="2971800"/>
              <a:ext cx="5143500" cy="800100"/>
            </a:xfrm>
            <a:prstGeom prst="roundRect">
              <a:avLst>
                <a:gd name="adj" fmla="val 21429"/>
              </a:avLst>
            </a:prstGeom>
            <a:solidFill>
              <a:srgbClr val="E7F1F5"/>
            </a:solidFill>
            <a:ln w="28575">
              <a:solidFill>
                <a:srgbClr val="1F6F8B"/>
              </a:solidFill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7906512" y="3127375"/>
              <a:ext cx="2208276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700" b="1" dirty="0">
                  <a:solidFill>
                    <a:srgbClr val="14536A"/>
                  </a:solidFill>
                  <a:latin typeface="+mn-lt"/>
                  <a:ea typeface="+mn-ea"/>
                  <a:cs typeface="+mn-cs"/>
                </a:rPr>
                <a:t>也有真的可信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6429756" y="3975100"/>
              <a:ext cx="74523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4A5160"/>
                  </a:solidFill>
                  <a:latin typeface="+mn-lt"/>
                  <a:ea typeface="+mn-ea"/>
                  <a:cs typeface="+mn-cs"/>
                </a:rPr>
                <a:t>我们猜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10696346" y="3860800"/>
              <a:ext cx="899770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25 人</a:t>
              </a:r>
            </a:p>
          </p:txBody>
        </p:sp>
        <p:sp>
          <p:nvSpPr>
            <p:cNvPr id="23" name="Rectangle 23"/>
            <p:cNvSpPr/>
            <p:nvPr/>
          </p:nvSpPr>
          <p:spPr>
            <a:xfrm>
              <a:off x="6438900" y="4343400"/>
              <a:ext cx="5143500" cy="342900"/>
            </a:xfrm>
            <a:prstGeom prst="roundRect">
              <a:avLst>
                <a:gd name="adj" fmla="val 22222"/>
              </a:avLst>
            </a:prstGeom>
            <a:solidFill>
              <a:srgbClr val="EFE9E2"/>
            </a:solidFill>
            <a:ln>
              <a:noFill/>
            </a:ln>
          </p:spPr>
        </p:sp>
        <p:sp>
          <p:nvSpPr>
            <p:cNvPr id="24" name="Rectangle 24"/>
            <p:cNvSpPr/>
            <p:nvPr/>
          </p:nvSpPr>
          <p:spPr>
            <a:xfrm>
              <a:off x="6438900" y="4343400"/>
              <a:ext cx="5143500" cy="342900"/>
            </a:xfrm>
            <a:prstGeom prst="roundRect">
              <a:avLst>
                <a:gd name="adj" fmla="val 22222"/>
              </a:avLst>
            </a:prstGeom>
            <a:solidFill>
              <a:srgbClr val="1F6F8B">
                <a:alpha val="32000"/>
              </a:srgbClr>
            </a:solidFill>
            <a:ln>
              <a:noFill/>
            </a:ln>
          </p:spPr>
        </p:sp>
        <p:sp>
          <p:nvSpPr>
            <p:cNvPr id="25" name="TextBox 25"/>
            <p:cNvSpPr txBox="1"/>
            <p:nvPr/>
          </p:nvSpPr>
          <p:spPr>
            <a:xfrm>
              <a:off x="6429756" y="4946650"/>
              <a:ext cx="98755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14536A"/>
                  </a:solidFill>
                  <a:latin typeface="+mn-lt"/>
                  <a:ea typeface="+mn-ea"/>
                  <a:cs typeface="+mn-cs"/>
                </a:rPr>
                <a:t>真机实测</a:t>
              </a:r>
            </a:p>
          </p:txBody>
        </p:sp>
        <p:sp>
          <p:nvSpPr>
            <p:cNvPr id="26" name="Rectangle 26"/>
            <p:cNvSpPr/>
            <p:nvPr/>
          </p:nvSpPr>
          <p:spPr>
            <a:xfrm>
              <a:off x="6438900" y="5314950"/>
              <a:ext cx="5143500" cy="685800"/>
            </a:xfrm>
            <a:prstGeom prst="roundRect">
              <a:avLst>
                <a:gd name="adj" fmla="val 19444"/>
              </a:avLst>
            </a:prstGeom>
            <a:solidFill>
              <a:srgbClr val="F6EDE4"/>
            </a:solidFill>
            <a:ln w="28575">
              <a:solidFill>
                <a:srgbClr val="C2570A"/>
              </a:solidFill>
            </a:ln>
          </p:spPr>
        </p:sp>
        <p:sp>
          <p:nvSpPr>
            <p:cNvPr id="27" name="TextBox 27"/>
            <p:cNvSpPr txBox="1"/>
            <p:nvPr/>
          </p:nvSpPr>
          <p:spPr>
            <a:xfrm>
              <a:off x="8088249" y="5413375"/>
              <a:ext cx="1844802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700" b="1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和猜的一样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opbar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1F6F8B"/>
          </a:solidFill>
          <a:ln>
            <a:noFill/>
          </a:ln>
        </p:spPr>
      </p:sp>
      <p:sp>
        <p:nvSpPr>
          <p:cNvPr id="3" name="page-bg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AF7F4"/>
          </a:solidFill>
          <a:ln>
            <a:noFill/>
          </a:ln>
        </p:spPr>
      </p:sp>
      <p:grpSp>
        <p:nvGrpSpPr>
          <p:cNvPr id="9" name="head"/>
          <p:cNvGrpSpPr/>
          <p:nvPr/>
        </p:nvGrpSpPr>
        <p:grpSpPr>
          <a:xfrm>
            <a:off x="590550" y="704850"/>
            <a:ext cx="11000994" cy="1876425"/>
            <a:chOff x="590550" y="704850"/>
            <a:chExt cx="11000994" cy="1876425"/>
          </a:xfrm>
        </p:grpSpPr>
        <p:sp>
          <p:nvSpPr>
            <p:cNvPr id="4" name="Rectangle 4"/>
            <p:cNvSpPr/>
            <p:nvPr/>
          </p:nvSpPr>
          <p:spPr>
            <a:xfrm>
              <a:off x="609600" y="704850"/>
              <a:ext cx="47625" cy="285750"/>
            </a:xfrm>
            <a:prstGeom prst="roundRect">
              <a:avLst>
                <a:gd name="adj" fmla="val 40000"/>
              </a:avLst>
            </a:prstGeom>
            <a:solidFill>
              <a:srgbClr val="1F6F8B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771906" y="736600"/>
              <a:ext cx="173873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14536A"/>
                  </a:solidFill>
                  <a:latin typeface="+mn-lt"/>
                  <a:ea typeface="+mn-ea"/>
                  <a:cs typeface="+mn-cs"/>
                </a:rPr>
                <a:t>环节四 · 8 分钟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10761497" y="736600"/>
              <a:ext cx="83004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800" dirty="0">
                  <a:solidFill>
                    <a:srgbClr val="8A9099"/>
                  </a:solidFill>
                  <a:latin typeface="+mn-lt"/>
                  <a:ea typeface="+mn-ea"/>
                  <a:cs typeface="+mn-cs"/>
                </a:rPr>
                <a:t>11 / 20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0550" y="1260951"/>
              <a:ext cx="7003339" cy="7772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980" b="1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汇报要说清四格，不许只点头</a:t>
              </a:r>
            </a:p>
          </p:txBody>
        </p:sp>
        <p:sp>
          <p:nvSpPr>
            <p:cNvPr id="8" name="Rectangle 8"/>
            <p:cNvSpPr/>
            <p:nvPr/>
          </p:nvSpPr>
          <p:spPr>
            <a:xfrm>
              <a:off x="609600" y="2552700"/>
              <a:ext cx="10972800" cy="28575"/>
            </a:xfrm>
            <a:prstGeom prst="rect">
              <a:avLst/>
            </a:prstGeom>
            <a:solidFill>
              <a:srgbClr val="E6DFD7"/>
            </a:solidFill>
            <a:ln>
              <a:noFill/>
            </a:ln>
          </p:spPr>
        </p:sp>
      </p:grpSp>
      <p:grpSp>
        <p:nvGrpSpPr>
          <p:cNvPr id="35" name="zone-steps"/>
          <p:cNvGrpSpPr/>
          <p:nvPr/>
        </p:nvGrpSpPr>
        <p:grpSpPr>
          <a:xfrm>
            <a:off x="609600" y="3533775"/>
            <a:ext cx="10972800" cy="1905000"/>
            <a:chOff x="609600" y="3533775"/>
            <a:chExt cx="10972800" cy="1905000"/>
          </a:xfrm>
        </p:grpSpPr>
        <p:sp>
          <p:nvSpPr>
            <p:cNvPr id="10" name="Rectangle 10"/>
            <p:cNvSpPr/>
            <p:nvPr/>
          </p:nvSpPr>
          <p:spPr>
            <a:xfrm>
              <a:off x="609600" y="3533775"/>
              <a:ext cx="3238500" cy="1905000"/>
            </a:xfrm>
            <a:prstGeom prst="roundRect">
              <a:avLst>
                <a:gd name="adj" fmla="val 10000"/>
              </a:avLst>
            </a:prstGeom>
            <a:solidFill>
              <a:srgbClr val="FFFFFF"/>
            </a:solidFill>
            <a:ln w="19050">
              <a:solidFill>
                <a:srgbClr val="1F6F8B"/>
              </a:solidFill>
            </a:ln>
          </p:spPr>
        </p:sp>
        <p:sp>
          <p:nvSpPr>
            <p:cNvPr id="11" name="Ellipse 11"/>
            <p:cNvSpPr/>
            <p:nvPr/>
          </p:nvSpPr>
          <p:spPr>
            <a:xfrm>
              <a:off x="819150" y="3781425"/>
              <a:ext cx="419100" cy="419100"/>
            </a:xfrm>
            <a:prstGeom prst="ellipse">
              <a:avLst/>
            </a:prstGeom>
            <a:solidFill>
              <a:srgbClr val="1F6F8B"/>
            </a:solidFill>
            <a:ln>
              <a:noFill/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949587" y="3832225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grpSp>
          <p:nvGrpSpPr>
            <p:cNvPr id="15" name="Group 15"/>
            <p:cNvGrpSpPr/>
            <p:nvPr/>
          </p:nvGrpSpPr>
          <p:grpSpPr>
            <a:xfrm>
              <a:off x="1533484" y="3823456"/>
              <a:ext cx="253663" cy="327715"/>
              <a:chOff x="1533484" y="3823456"/>
              <a:chExt cx="253663" cy="327715"/>
            </a:xfrm>
          </p:grpSpPr>
          <p:sp>
            <p:nvSpPr>
              <p:cNvPr id="13" name="Freeform 13"/>
              <p:cNvSpPr/>
              <p:nvPr/>
            </p:nvSpPr>
            <p:spPr>
              <a:xfrm>
                <a:off x="1533484" y="3823456"/>
                <a:ext cx="253663" cy="327715"/>
              </a:xfrm>
              <a:custGeom>
                <a:avLst/>
                <a:gdLst/>
                <a:ahLst/>
                <a:cxnLst/>
                <a:rect l="l" t="t" r="r" b="b"/>
                <a:pathLst>
                  <a:path w="253663" h="327715">
                    <a:moveTo>
                      <a:pt x="41" y="132594"/>
                    </a:moveTo>
                    <a:cubicBezTo>
                      <a:pt x="0" y="80932"/>
                      <a:pt x="32441" y="34823"/>
                      <a:pt x="81081" y="17412"/>
                    </a:cubicBezTo>
                    <a:cubicBezTo>
                      <a:pt x="129720" y="0"/>
                      <a:pt x="184053" y="15046"/>
                      <a:pt x="216807" y="54997"/>
                    </a:cubicBezTo>
                    <a:cubicBezTo>
                      <a:pt x="249561" y="94949"/>
                      <a:pt x="253663" y="151178"/>
                      <a:pt x="227053" y="195459"/>
                    </a:cubicBezTo>
                    <a:cubicBezTo>
                      <a:pt x="217125" y="208696"/>
                      <a:pt x="205366" y="220456"/>
                      <a:pt x="192128" y="230384"/>
                    </a:cubicBezTo>
                    <a:cubicBezTo>
                      <a:pt x="176652" y="244961"/>
                      <a:pt x="164707" y="262879"/>
                      <a:pt x="157203" y="282771"/>
                    </a:cubicBezTo>
                    <a:cubicBezTo>
                      <a:pt x="146231" y="303506"/>
                      <a:pt x="126570" y="318254"/>
                      <a:pt x="103593" y="322984"/>
                    </a:cubicBezTo>
                    <a:cubicBezTo>
                      <a:pt x="80617" y="327715"/>
                      <a:pt x="56728" y="321933"/>
                      <a:pt x="38458" y="307219"/>
                    </a:cubicBezTo>
                  </a:path>
                </a:pathLst>
              </a:custGeom>
              <a:noFill/>
              <a:ln w="34925">
                <a:solidFill>
                  <a:srgbClr val="1F6F8B"/>
                </a:solidFill>
              </a:ln>
            </p:spPr>
          </p:sp>
          <p:sp>
            <p:nvSpPr>
              <p:cNvPr id="14" name="Freeform 14"/>
              <p:cNvSpPr/>
              <p:nvPr/>
            </p:nvSpPr>
            <p:spPr>
              <a:xfrm>
                <a:off x="1603086" y="3898677"/>
                <a:ext cx="110259" cy="95791"/>
              </a:xfrm>
              <a:custGeom>
                <a:avLst/>
                <a:gdLst/>
                <a:ahLst/>
                <a:cxnLst/>
                <a:rect l="l" t="t" r="r" b="b"/>
                <a:pathLst>
                  <a:path w="110259" h="95791">
                    <a:moveTo>
                      <a:pt x="289" y="57373"/>
                    </a:moveTo>
                    <a:cubicBezTo>
                      <a:pt x="0" y="33225"/>
                      <a:pt x="16256" y="12008"/>
                      <a:pt x="39648" y="6004"/>
                    </a:cubicBezTo>
                    <a:cubicBezTo>
                      <a:pt x="63040" y="0"/>
                      <a:pt x="87505" y="10765"/>
                      <a:pt x="98882" y="32067"/>
                    </a:cubicBezTo>
                    <a:cubicBezTo>
                      <a:pt x="110259" y="53369"/>
                      <a:pt x="105600" y="79689"/>
                      <a:pt x="87601" y="95791"/>
                    </a:cubicBezTo>
                  </a:path>
                </a:pathLst>
              </a:custGeom>
              <a:noFill/>
              <a:ln w="34925">
                <a:solidFill>
                  <a:srgbClr val="1F6F8B"/>
                </a:solidFill>
              </a:ln>
            </p:spPr>
          </p:sp>
        </p:grpSp>
        <p:sp>
          <p:nvSpPr>
            <p:cNvPr id="16" name="TextBox 16"/>
            <p:cNvSpPr txBox="1"/>
            <p:nvPr/>
          </p:nvSpPr>
          <p:spPr>
            <a:xfrm>
              <a:off x="862584" y="4489450"/>
              <a:ext cx="1481328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说对在哪</a:t>
              </a:r>
            </a:p>
          </p:txBody>
        </p:sp>
        <p:sp>
          <p:nvSpPr>
            <p:cNvPr id="17" name="Freeform 17"/>
            <p:cNvSpPr/>
            <p:nvPr/>
          </p:nvSpPr>
          <p:spPr>
            <a:xfrm>
              <a:off x="3971925" y="4486275"/>
              <a:ext cx="257175" cy="9525"/>
            </a:xfrm>
            <a:custGeom>
              <a:avLst/>
              <a:gdLst/>
              <a:ahLst/>
              <a:cxnLst/>
              <a:rect l="l" t="t" r="r" b="b"/>
              <a:pathLst>
                <a:path w="257175" h="9525">
                  <a:moveTo>
                    <a:pt x="0" y="0"/>
                  </a:moveTo>
                  <a:lnTo>
                    <a:pt x="257175" y="0"/>
                  </a:lnTo>
                </a:path>
              </a:pathLst>
            </a:custGeom>
            <a:noFill/>
            <a:ln w="38100" cap="rnd">
              <a:solidFill>
                <a:srgbClr val="1F6F8B"/>
              </a:solidFill>
            </a:ln>
          </p:spPr>
        </p:sp>
        <p:sp>
          <p:nvSpPr>
            <p:cNvPr id="18" name="Freeform 18"/>
            <p:cNvSpPr/>
            <p:nvPr/>
          </p:nvSpPr>
          <p:spPr>
            <a:xfrm>
              <a:off x="4229100" y="4396740"/>
              <a:ext cx="123825" cy="179070"/>
            </a:xfrm>
            <a:custGeom>
              <a:avLst/>
              <a:gdLst/>
              <a:ahLst/>
              <a:cxnLst/>
              <a:rect l="l" t="t" r="r" b="b"/>
              <a:pathLst>
                <a:path w="123825" h="179070">
                  <a:moveTo>
                    <a:pt x="123825" y="89535"/>
                  </a:moveTo>
                  <a:lnTo>
                    <a:pt x="0" y="0"/>
                  </a:lnTo>
                  <a:lnTo>
                    <a:pt x="0" y="179070"/>
                  </a:lnTo>
                  <a:close/>
                </a:path>
              </a:pathLst>
            </a:custGeom>
            <a:solidFill>
              <a:srgbClr val="1F6F8B"/>
            </a:solidFill>
            <a:ln>
              <a:noFill/>
            </a:ln>
          </p:spPr>
        </p:sp>
        <p:sp>
          <p:nvSpPr>
            <p:cNvPr id="19" name="Rectangle 19"/>
            <p:cNvSpPr/>
            <p:nvPr/>
          </p:nvSpPr>
          <p:spPr>
            <a:xfrm>
              <a:off x="4476750" y="3533775"/>
              <a:ext cx="3238500" cy="1905000"/>
            </a:xfrm>
            <a:prstGeom prst="roundRect">
              <a:avLst>
                <a:gd name="adj" fmla="val 10000"/>
              </a:avLst>
            </a:prstGeom>
            <a:solidFill>
              <a:srgbClr val="FFFFFF"/>
            </a:solidFill>
            <a:ln w="19050">
              <a:solidFill>
                <a:srgbClr val="1F6F8B"/>
              </a:solidFill>
            </a:ln>
          </p:spPr>
        </p:sp>
        <p:sp>
          <p:nvSpPr>
            <p:cNvPr id="20" name="Ellipse 20"/>
            <p:cNvSpPr/>
            <p:nvPr/>
          </p:nvSpPr>
          <p:spPr>
            <a:xfrm>
              <a:off x="4686300" y="3781425"/>
              <a:ext cx="419100" cy="419100"/>
            </a:xfrm>
            <a:prstGeom prst="ellipse">
              <a:avLst/>
            </a:prstGeom>
            <a:solidFill>
              <a:srgbClr val="1F6F8B"/>
            </a:solidFill>
            <a:ln>
              <a:noFill/>
            </a:ln>
          </p:spPr>
        </p:sp>
        <p:sp>
          <p:nvSpPr>
            <p:cNvPr id="21" name="TextBox 21"/>
            <p:cNvSpPr txBox="1"/>
            <p:nvPr/>
          </p:nvSpPr>
          <p:spPr>
            <a:xfrm>
              <a:off x="4816737" y="3832225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2</a:t>
              </a:r>
            </a:p>
          </p:txBody>
        </p:sp>
        <p:grpSp>
          <p:nvGrpSpPr>
            <p:cNvPr id="24" name="Group 24"/>
            <p:cNvGrpSpPr/>
            <p:nvPr/>
          </p:nvGrpSpPr>
          <p:grpSpPr>
            <a:xfrm>
              <a:off x="5400634" y="3823456"/>
              <a:ext cx="253663" cy="327715"/>
              <a:chOff x="5400634" y="3823456"/>
              <a:chExt cx="253663" cy="327715"/>
            </a:xfrm>
          </p:grpSpPr>
          <p:sp>
            <p:nvSpPr>
              <p:cNvPr id="22" name="Freeform 22"/>
              <p:cNvSpPr/>
              <p:nvPr/>
            </p:nvSpPr>
            <p:spPr>
              <a:xfrm>
                <a:off x="5400634" y="3823456"/>
                <a:ext cx="253663" cy="327715"/>
              </a:xfrm>
              <a:custGeom>
                <a:avLst/>
                <a:gdLst/>
                <a:ahLst/>
                <a:cxnLst/>
                <a:rect l="l" t="t" r="r" b="b"/>
                <a:pathLst>
                  <a:path w="253663" h="327715">
                    <a:moveTo>
                      <a:pt x="41" y="132594"/>
                    </a:moveTo>
                    <a:cubicBezTo>
                      <a:pt x="0" y="80932"/>
                      <a:pt x="32441" y="34823"/>
                      <a:pt x="81081" y="17412"/>
                    </a:cubicBezTo>
                    <a:cubicBezTo>
                      <a:pt x="129720" y="0"/>
                      <a:pt x="184053" y="15046"/>
                      <a:pt x="216807" y="54997"/>
                    </a:cubicBezTo>
                    <a:cubicBezTo>
                      <a:pt x="249561" y="94949"/>
                      <a:pt x="253663" y="151178"/>
                      <a:pt x="227053" y="195459"/>
                    </a:cubicBezTo>
                    <a:cubicBezTo>
                      <a:pt x="217125" y="208696"/>
                      <a:pt x="205366" y="220456"/>
                      <a:pt x="192128" y="230384"/>
                    </a:cubicBezTo>
                    <a:cubicBezTo>
                      <a:pt x="176652" y="244961"/>
                      <a:pt x="164707" y="262879"/>
                      <a:pt x="157203" y="282771"/>
                    </a:cubicBezTo>
                    <a:cubicBezTo>
                      <a:pt x="146231" y="303506"/>
                      <a:pt x="126570" y="318254"/>
                      <a:pt x="103593" y="322984"/>
                    </a:cubicBezTo>
                    <a:cubicBezTo>
                      <a:pt x="80617" y="327715"/>
                      <a:pt x="56728" y="321933"/>
                      <a:pt x="38458" y="307219"/>
                    </a:cubicBezTo>
                  </a:path>
                </a:pathLst>
              </a:custGeom>
              <a:noFill/>
              <a:ln w="34925">
                <a:solidFill>
                  <a:srgbClr val="1F6F8B"/>
                </a:solidFill>
              </a:ln>
            </p:spPr>
          </p:sp>
          <p:sp>
            <p:nvSpPr>
              <p:cNvPr id="23" name="Freeform 23"/>
              <p:cNvSpPr/>
              <p:nvPr/>
            </p:nvSpPr>
            <p:spPr>
              <a:xfrm>
                <a:off x="5470236" y="3898677"/>
                <a:ext cx="110259" cy="95791"/>
              </a:xfrm>
              <a:custGeom>
                <a:avLst/>
                <a:gdLst/>
                <a:ahLst/>
                <a:cxnLst/>
                <a:rect l="l" t="t" r="r" b="b"/>
                <a:pathLst>
                  <a:path w="110259" h="95791">
                    <a:moveTo>
                      <a:pt x="289" y="57373"/>
                    </a:moveTo>
                    <a:cubicBezTo>
                      <a:pt x="0" y="33225"/>
                      <a:pt x="16256" y="12008"/>
                      <a:pt x="39648" y="6004"/>
                    </a:cubicBezTo>
                    <a:cubicBezTo>
                      <a:pt x="63040" y="0"/>
                      <a:pt x="87505" y="10765"/>
                      <a:pt x="98882" y="32067"/>
                    </a:cubicBezTo>
                    <a:cubicBezTo>
                      <a:pt x="110259" y="53369"/>
                      <a:pt x="105600" y="79689"/>
                      <a:pt x="87601" y="95791"/>
                    </a:cubicBezTo>
                  </a:path>
                </a:pathLst>
              </a:custGeom>
              <a:noFill/>
              <a:ln w="34925">
                <a:solidFill>
                  <a:srgbClr val="1F6F8B"/>
                </a:solidFill>
              </a:ln>
            </p:spPr>
          </p:sp>
        </p:grpSp>
        <p:sp>
          <p:nvSpPr>
            <p:cNvPr id="25" name="TextBox 25"/>
            <p:cNvSpPr txBox="1"/>
            <p:nvPr/>
          </p:nvSpPr>
          <p:spPr>
            <a:xfrm>
              <a:off x="4729734" y="4489450"/>
              <a:ext cx="1481328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说缺什么</a:t>
              </a:r>
            </a:p>
          </p:txBody>
        </p:sp>
        <p:sp>
          <p:nvSpPr>
            <p:cNvPr id="26" name="Freeform 26"/>
            <p:cNvSpPr/>
            <p:nvPr/>
          </p:nvSpPr>
          <p:spPr>
            <a:xfrm>
              <a:off x="7839075" y="4486275"/>
              <a:ext cx="257175" cy="9525"/>
            </a:xfrm>
            <a:custGeom>
              <a:avLst/>
              <a:gdLst/>
              <a:ahLst/>
              <a:cxnLst/>
              <a:rect l="l" t="t" r="r" b="b"/>
              <a:pathLst>
                <a:path w="257175" h="9525">
                  <a:moveTo>
                    <a:pt x="0" y="0"/>
                  </a:moveTo>
                  <a:lnTo>
                    <a:pt x="257175" y="0"/>
                  </a:lnTo>
                </a:path>
              </a:pathLst>
            </a:custGeom>
            <a:noFill/>
            <a:ln w="38100" cap="rnd">
              <a:solidFill>
                <a:srgbClr val="1F6F8B"/>
              </a:solidFill>
            </a:ln>
          </p:spPr>
        </p:sp>
        <p:sp>
          <p:nvSpPr>
            <p:cNvPr id="27" name="Freeform 27"/>
            <p:cNvSpPr/>
            <p:nvPr/>
          </p:nvSpPr>
          <p:spPr>
            <a:xfrm>
              <a:off x="8096250" y="4396740"/>
              <a:ext cx="123825" cy="179070"/>
            </a:xfrm>
            <a:custGeom>
              <a:avLst/>
              <a:gdLst/>
              <a:ahLst/>
              <a:cxnLst/>
              <a:rect l="l" t="t" r="r" b="b"/>
              <a:pathLst>
                <a:path w="123825" h="179070">
                  <a:moveTo>
                    <a:pt x="123825" y="89535"/>
                  </a:moveTo>
                  <a:lnTo>
                    <a:pt x="0" y="0"/>
                  </a:lnTo>
                  <a:lnTo>
                    <a:pt x="0" y="179070"/>
                  </a:lnTo>
                  <a:close/>
                </a:path>
              </a:pathLst>
            </a:custGeom>
            <a:solidFill>
              <a:srgbClr val="1F6F8B"/>
            </a:solidFill>
            <a:ln>
              <a:noFill/>
            </a:ln>
          </p:spPr>
        </p:sp>
        <p:sp>
          <p:nvSpPr>
            <p:cNvPr id="28" name="Rectangle 28"/>
            <p:cNvSpPr/>
            <p:nvPr/>
          </p:nvSpPr>
          <p:spPr>
            <a:xfrm>
              <a:off x="8343900" y="3533775"/>
              <a:ext cx="3238500" cy="1905000"/>
            </a:xfrm>
            <a:prstGeom prst="roundRect">
              <a:avLst>
                <a:gd name="adj" fmla="val 10000"/>
              </a:avLst>
            </a:prstGeom>
            <a:solidFill>
              <a:srgbClr val="FFFFFF"/>
            </a:solidFill>
            <a:ln w="19050">
              <a:solidFill>
                <a:srgbClr val="1F6F8B"/>
              </a:solidFill>
            </a:ln>
          </p:spPr>
        </p:sp>
        <p:sp>
          <p:nvSpPr>
            <p:cNvPr id="29" name="Ellipse 29"/>
            <p:cNvSpPr/>
            <p:nvPr/>
          </p:nvSpPr>
          <p:spPr>
            <a:xfrm>
              <a:off x="8553450" y="3781425"/>
              <a:ext cx="419100" cy="419100"/>
            </a:xfrm>
            <a:prstGeom prst="ellipse">
              <a:avLst/>
            </a:prstGeom>
            <a:solidFill>
              <a:srgbClr val="1F6F8B"/>
            </a:solidFill>
            <a:ln>
              <a:noFill/>
            </a:ln>
          </p:spPr>
        </p:sp>
        <p:sp>
          <p:nvSpPr>
            <p:cNvPr id="30" name="TextBox 30"/>
            <p:cNvSpPr txBox="1"/>
            <p:nvPr/>
          </p:nvSpPr>
          <p:spPr>
            <a:xfrm>
              <a:off x="8683887" y="3832225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3</a:t>
              </a:r>
            </a:p>
          </p:txBody>
        </p:sp>
        <p:grpSp>
          <p:nvGrpSpPr>
            <p:cNvPr id="33" name="Group 33"/>
            <p:cNvGrpSpPr/>
            <p:nvPr/>
          </p:nvGrpSpPr>
          <p:grpSpPr>
            <a:xfrm>
              <a:off x="9267784" y="3823456"/>
              <a:ext cx="253663" cy="327715"/>
              <a:chOff x="9267784" y="3823456"/>
              <a:chExt cx="253663" cy="327715"/>
            </a:xfrm>
          </p:grpSpPr>
          <p:sp>
            <p:nvSpPr>
              <p:cNvPr id="31" name="Freeform 31"/>
              <p:cNvSpPr/>
              <p:nvPr/>
            </p:nvSpPr>
            <p:spPr>
              <a:xfrm>
                <a:off x="9267784" y="3823456"/>
                <a:ext cx="253663" cy="327715"/>
              </a:xfrm>
              <a:custGeom>
                <a:avLst/>
                <a:gdLst/>
                <a:ahLst/>
                <a:cxnLst/>
                <a:rect l="l" t="t" r="r" b="b"/>
                <a:pathLst>
                  <a:path w="253663" h="327715">
                    <a:moveTo>
                      <a:pt x="41" y="132594"/>
                    </a:moveTo>
                    <a:cubicBezTo>
                      <a:pt x="0" y="80932"/>
                      <a:pt x="32441" y="34823"/>
                      <a:pt x="81081" y="17412"/>
                    </a:cubicBezTo>
                    <a:cubicBezTo>
                      <a:pt x="129720" y="0"/>
                      <a:pt x="184053" y="15046"/>
                      <a:pt x="216807" y="54997"/>
                    </a:cubicBezTo>
                    <a:cubicBezTo>
                      <a:pt x="249561" y="94949"/>
                      <a:pt x="253663" y="151178"/>
                      <a:pt x="227053" y="195459"/>
                    </a:cubicBezTo>
                    <a:cubicBezTo>
                      <a:pt x="217125" y="208696"/>
                      <a:pt x="205366" y="220456"/>
                      <a:pt x="192128" y="230384"/>
                    </a:cubicBezTo>
                    <a:cubicBezTo>
                      <a:pt x="176652" y="244961"/>
                      <a:pt x="164707" y="262879"/>
                      <a:pt x="157203" y="282771"/>
                    </a:cubicBezTo>
                    <a:cubicBezTo>
                      <a:pt x="146231" y="303506"/>
                      <a:pt x="126570" y="318254"/>
                      <a:pt x="103593" y="322984"/>
                    </a:cubicBezTo>
                    <a:cubicBezTo>
                      <a:pt x="80617" y="327715"/>
                      <a:pt x="56728" y="321933"/>
                      <a:pt x="38458" y="307219"/>
                    </a:cubicBezTo>
                  </a:path>
                </a:pathLst>
              </a:custGeom>
              <a:noFill/>
              <a:ln w="34925">
                <a:solidFill>
                  <a:srgbClr val="1F6F8B"/>
                </a:solidFill>
              </a:ln>
            </p:spPr>
          </p:sp>
          <p:sp>
            <p:nvSpPr>
              <p:cNvPr id="32" name="Freeform 32"/>
              <p:cNvSpPr/>
              <p:nvPr/>
            </p:nvSpPr>
            <p:spPr>
              <a:xfrm>
                <a:off x="9337386" y="3898677"/>
                <a:ext cx="110259" cy="95791"/>
              </a:xfrm>
              <a:custGeom>
                <a:avLst/>
                <a:gdLst/>
                <a:ahLst/>
                <a:cxnLst/>
                <a:rect l="l" t="t" r="r" b="b"/>
                <a:pathLst>
                  <a:path w="110259" h="95791">
                    <a:moveTo>
                      <a:pt x="289" y="57373"/>
                    </a:moveTo>
                    <a:cubicBezTo>
                      <a:pt x="0" y="33225"/>
                      <a:pt x="16256" y="12008"/>
                      <a:pt x="39648" y="6004"/>
                    </a:cubicBezTo>
                    <a:cubicBezTo>
                      <a:pt x="63040" y="0"/>
                      <a:pt x="87505" y="10765"/>
                      <a:pt x="98882" y="32067"/>
                    </a:cubicBezTo>
                    <a:cubicBezTo>
                      <a:pt x="110259" y="53369"/>
                      <a:pt x="105600" y="79689"/>
                      <a:pt x="87601" y="95791"/>
                    </a:cubicBezTo>
                  </a:path>
                </a:pathLst>
              </a:custGeom>
              <a:noFill/>
              <a:ln w="34925">
                <a:solidFill>
                  <a:srgbClr val="1F6F8B"/>
                </a:solidFill>
              </a:ln>
            </p:spPr>
          </p:sp>
        </p:grpSp>
        <p:sp>
          <p:nvSpPr>
            <p:cNvPr id="34" name="TextBox 34"/>
            <p:cNvSpPr txBox="1"/>
            <p:nvPr/>
          </p:nvSpPr>
          <p:spPr>
            <a:xfrm>
              <a:off x="8596884" y="4489450"/>
              <a:ext cx="1481328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说凭什么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opbar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1F6F8B"/>
          </a:solidFill>
          <a:ln>
            <a:noFill/>
          </a:ln>
        </p:spPr>
      </p:sp>
      <p:sp>
        <p:nvSpPr>
          <p:cNvPr id="3" name="page-bg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AF7F4"/>
          </a:solidFill>
          <a:ln>
            <a:noFill/>
          </a:ln>
        </p:spPr>
      </p:sp>
      <p:grpSp>
        <p:nvGrpSpPr>
          <p:cNvPr id="9" name="head"/>
          <p:cNvGrpSpPr/>
          <p:nvPr/>
        </p:nvGrpSpPr>
        <p:grpSpPr>
          <a:xfrm>
            <a:off x="590550" y="704850"/>
            <a:ext cx="11000994" cy="1876425"/>
            <a:chOff x="590550" y="704850"/>
            <a:chExt cx="11000994" cy="1876425"/>
          </a:xfrm>
        </p:grpSpPr>
        <p:sp>
          <p:nvSpPr>
            <p:cNvPr id="4" name="Rectangle 4"/>
            <p:cNvSpPr/>
            <p:nvPr/>
          </p:nvSpPr>
          <p:spPr>
            <a:xfrm>
              <a:off x="609600" y="704850"/>
              <a:ext cx="47625" cy="285750"/>
            </a:xfrm>
            <a:prstGeom prst="roundRect">
              <a:avLst>
                <a:gd name="adj" fmla="val 40000"/>
              </a:avLst>
            </a:prstGeom>
            <a:solidFill>
              <a:srgbClr val="1F6F8B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771906" y="736600"/>
              <a:ext cx="173873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14536A"/>
                  </a:solidFill>
                  <a:latin typeface="+mn-lt"/>
                  <a:ea typeface="+mn-ea"/>
                  <a:cs typeface="+mn-cs"/>
                </a:rPr>
                <a:t>环节四 · 8 分钟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10761497" y="736600"/>
              <a:ext cx="83004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800" dirty="0">
                  <a:solidFill>
                    <a:srgbClr val="8A9099"/>
                  </a:solidFill>
                  <a:latin typeface="+mn-lt"/>
                  <a:ea typeface="+mn-ea"/>
                  <a:cs typeface="+mn-cs"/>
                </a:rPr>
                <a:t>12 / 20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0550" y="1260951"/>
              <a:ext cx="8074914" cy="7772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980" b="1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先查后下结论，和先猜后查差很远</a:t>
              </a:r>
            </a:p>
          </p:txBody>
        </p:sp>
        <p:sp>
          <p:nvSpPr>
            <p:cNvPr id="8" name="Rectangle 8"/>
            <p:cNvSpPr/>
            <p:nvPr/>
          </p:nvSpPr>
          <p:spPr>
            <a:xfrm>
              <a:off x="609600" y="2552700"/>
              <a:ext cx="10972800" cy="28575"/>
            </a:xfrm>
            <a:prstGeom prst="rect">
              <a:avLst/>
            </a:prstGeom>
            <a:solidFill>
              <a:srgbClr val="E6DFD7"/>
            </a:solidFill>
            <a:ln>
              <a:noFill/>
            </a:ln>
          </p:spPr>
        </p:sp>
      </p:grpSp>
      <p:grpSp>
        <p:nvGrpSpPr>
          <p:cNvPr id="19" name="zone-text"/>
          <p:cNvGrpSpPr/>
          <p:nvPr/>
        </p:nvGrpSpPr>
        <p:grpSpPr>
          <a:xfrm>
            <a:off x="609600" y="2876550"/>
            <a:ext cx="10972800" cy="3219450"/>
            <a:chOff x="609600" y="2876550"/>
            <a:chExt cx="10972800" cy="3219450"/>
          </a:xfrm>
        </p:grpSpPr>
        <p:sp>
          <p:nvSpPr>
            <p:cNvPr id="10" name="Rectangle 10"/>
            <p:cNvSpPr/>
            <p:nvPr/>
          </p:nvSpPr>
          <p:spPr>
            <a:xfrm>
              <a:off x="609600" y="2876550"/>
              <a:ext cx="10972800" cy="908050"/>
            </a:xfrm>
            <a:prstGeom prst="roundRect">
              <a:avLst>
                <a:gd name="adj" fmla="val 18881"/>
              </a:avLst>
            </a:prstGeom>
            <a:solidFill>
              <a:srgbClr val="FDF4EC"/>
            </a:solidFill>
            <a:ln>
              <a:noFill/>
            </a:ln>
          </p:spPr>
        </p:sp>
        <p:sp>
          <p:nvSpPr>
            <p:cNvPr id="11" name="Freeform 11"/>
            <p:cNvSpPr/>
            <p:nvPr/>
          </p:nvSpPr>
          <p:spPr>
            <a:xfrm>
              <a:off x="880110" y="3220402"/>
              <a:ext cx="265747" cy="220027"/>
            </a:xfrm>
            <a:custGeom>
              <a:avLst/>
              <a:gdLst/>
              <a:ahLst/>
              <a:cxnLst/>
              <a:rect l="l" t="t" r="r" b="b"/>
              <a:pathLst>
                <a:path w="265747" h="220027">
                  <a:moveTo>
                    <a:pt x="0" y="122872"/>
                  </a:moveTo>
                  <a:lnTo>
                    <a:pt x="97155" y="220027"/>
                  </a:lnTo>
                  <a:lnTo>
                    <a:pt x="265747" y="0"/>
                  </a:lnTo>
                </a:path>
              </a:pathLst>
            </a:custGeom>
            <a:noFill/>
            <a:ln w="47625" cap="rnd">
              <a:solidFill>
                <a:srgbClr val="C2570A"/>
              </a:solidFill>
              <a:round/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1319784" y="3086100"/>
              <a:ext cx="2935224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b="1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先查证据再下结论</a:t>
              </a:r>
            </a:p>
          </p:txBody>
        </p:sp>
        <p:sp>
          <p:nvSpPr>
            <p:cNvPr id="13" name="Rectangle 13"/>
            <p:cNvSpPr/>
            <p:nvPr/>
          </p:nvSpPr>
          <p:spPr>
            <a:xfrm>
              <a:off x="609600" y="4032250"/>
              <a:ext cx="10972800" cy="908050"/>
            </a:xfrm>
            <a:prstGeom prst="roundRect">
              <a:avLst>
                <a:gd name="adj" fmla="val 18881"/>
              </a:avLst>
            </a:prstGeom>
            <a:solidFill>
              <a:srgbClr val="FEF6F3"/>
            </a:solidFill>
            <a:ln>
              <a:noFill/>
            </a:ln>
          </p:spPr>
        </p:sp>
        <p:sp>
          <p:nvSpPr>
            <p:cNvPr id="14" name="Freeform 14"/>
            <p:cNvSpPr/>
            <p:nvPr/>
          </p:nvSpPr>
          <p:spPr>
            <a:xfrm>
              <a:off x="923925" y="4400550"/>
              <a:ext cx="171450" cy="171450"/>
            </a:xfrm>
            <a:custGeom>
              <a:avLst/>
              <a:gdLst/>
              <a:ahLst/>
              <a:cxnLst/>
              <a:rect l="l" t="t" r="r" b="b"/>
              <a:pathLst>
                <a:path w="171450" h="171450">
                  <a:moveTo>
                    <a:pt x="0" y="0"/>
                  </a:moveTo>
                  <a:lnTo>
                    <a:pt x="171450" y="171450"/>
                  </a:lnTo>
                  <a:moveTo>
                    <a:pt x="171450" y="0"/>
                  </a:moveTo>
                  <a:lnTo>
                    <a:pt x="0" y="171450"/>
                  </a:lnTo>
                </a:path>
              </a:pathLst>
            </a:custGeom>
            <a:solidFill>
              <a:srgbClr val="000000"/>
            </a:solidFill>
            <a:ln w="47625" cap="rnd">
              <a:solidFill>
                <a:srgbClr val="B8442A"/>
              </a:solidFill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1319784" y="4241800"/>
              <a:ext cx="3298698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b="1" dirty="0">
                  <a:solidFill>
                    <a:srgbClr val="8E3320"/>
                  </a:solidFill>
                  <a:latin typeface="+mn-lt"/>
                  <a:ea typeface="+mn-ea"/>
                  <a:cs typeface="+mn-cs"/>
                </a:rPr>
                <a:t>先认定对的再找理由</a:t>
              </a:r>
            </a:p>
          </p:txBody>
        </p:sp>
        <p:sp>
          <p:nvSpPr>
            <p:cNvPr id="16" name="Rectangle 16"/>
            <p:cNvSpPr/>
            <p:nvPr/>
          </p:nvSpPr>
          <p:spPr>
            <a:xfrm>
              <a:off x="609600" y="5187950"/>
              <a:ext cx="10972800" cy="908050"/>
            </a:xfrm>
            <a:prstGeom prst="roundRect">
              <a:avLst>
                <a:gd name="adj" fmla="val 18881"/>
              </a:avLst>
            </a:prstGeom>
            <a:solidFill>
              <a:srgbClr val="F3F8FB"/>
            </a:solidFill>
            <a:ln>
              <a:noFill/>
            </a:ln>
          </p:spPr>
        </p:sp>
        <p:sp>
          <p:nvSpPr>
            <p:cNvPr id="17" name="TextBox 17"/>
            <p:cNvSpPr txBox="1"/>
            <p:nvPr/>
          </p:nvSpPr>
          <p:spPr>
            <a:xfrm>
              <a:off x="722706" y="5285581"/>
              <a:ext cx="573888" cy="7772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3980" b="1" dirty="0">
                  <a:solidFill>
                    <a:srgbClr val="2C6E8F"/>
                  </a:solidFill>
                  <a:latin typeface="+mn-lt"/>
                  <a:ea typeface="+mn-ea"/>
                  <a:cs typeface="+mn-cs"/>
                </a:rPr>
                <a:t>？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1395984" y="5397500"/>
              <a:ext cx="3662172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b="1" dirty="0">
                  <a:solidFill>
                    <a:srgbClr val="1F5470"/>
                  </a:solidFill>
                  <a:latin typeface="+mn-lt"/>
                  <a:ea typeface="+mn-ea"/>
                  <a:cs typeface="+mn-cs"/>
                </a:rPr>
                <a:t>先猜过，找证据就会偏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opbar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1F6F8B"/>
          </a:solidFill>
          <a:ln>
            <a:noFill/>
          </a:ln>
        </p:spPr>
      </p:sp>
      <p:sp>
        <p:nvSpPr>
          <p:cNvPr id="3" name="page-bg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AF7F4"/>
          </a:solidFill>
          <a:ln>
            <a:noFill/>
          </a:ln>
        </p:spPr>
      </p:sp>
      <p:grpSp>
        <p:nvGrpSpPr>
          <p:cNvPr id="9" name="head"/>
          <p:cNvGrpSpPr/>
          <p:nvPr/>
        </p:nvGrpSpPr>
        <p:grpSpPr>
          <a:xfrm>
            <a:off x="590550" y="704850"/>
            <a:ext cx="11000994" cy="1876425"/>
            <a:chOff x="590550" y="704850"/>
            <a:chExt cx="11000994" cy="1876425"/>
          </a:xfrm>
        </p:grpSpPr>
        <p:sp>
          <p:nvSpPr>
            <p:cNvPr id="4" name="Rectangle 4"/>
            <p:cNvSpPr/>
            <p:nvPr/>
          </p:nvSpPr>
          <p:spPr>
            <a:xfrm>
              <a:off x="609600" y="704850"/>
              <a:ext cx="47625" cy="285750"/>
            </a:xfrm>
            <a:prstGeom prst="roundRect">
              <a:avLst>
                <a:gd name="adj" fmla="val 40000"/>
              </a:avLst>
            </a:prstGeom>
            <a:solidFill>
              <a:srgbClr val="1F6F8B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771906" y="736600"/>
              <a:ext cx="173873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14536A"/>
                  </a:solidFill>
                  <a:latin typeface="+mn-lt"/>
                  <a:ea typeface="+mn-ea"/>
                  <a:cs typeface="+mn-cs"/>
                </a:rPr>
                <a:t>环节四 · 8 分钟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10761497" y="736600"/>
              <a:ext cx="83004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800" dirty="0">
                  <a:solidFill>
                    <a:srgbClr val="8A9099"/>
                  </a:solidFill>
                  <a:latin typeface="+mn-lt"/>
                  <a:ea typeface="+mn-ea"/>
                  <a:cs typeface="+mn-cs"/>
                </a:rPr>
                <a:t>13 / 20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0550" y="1260951"/>
              <a:ext cx="6467551" cy="7772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980" b="1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有人说它可信，你凭什么信</a:t>
              </a:r>
            </a:p>
          </p:txBody>
        </p:sp>
        <p:sp>
          <p:nvSpPr>
            <p:cNvPr id="8" name="Rectangle 8"/>
            <p:cNvSpPr/>
            <p:nvPr/>
          </p:nvSpPr>
          <p:spPr>
            <a:xfrm>
              <a:off x="609600" y="2552700"/>
              <a:ext cx="10972800" cy="28575"/>
            </a:xfrm>
            <a:prstGeom prst="rect">
              <a:avLst/>
            </a:prstGeom>
            <a:solidFill>
              <a:srgbClr val="E6DFD7"/>
            </a:solidFill>
            <a:ln>
              <a:noFill/>
            </a:ln>
          </p:spPr>
        </p:sp>
      </p:grpSp>
      <p:grpSp>
        <p:nvGrpSpPr>
          <p:cNvPr id="23" name="zone-ask"/>
          <p:cNvGrpSpPr/>
          <p:nvPr/>
        </p:nvGrpSpPr>
        <p:grpSpPr>
          <a:xfrm>
            <a:off x="590550" y="2853690"/>
            <a:ext cx="10991850" cy="3242310"/>
            <a:chOff x="590550" y="2853690"/>
            <a:chExt cx="10991850" cy="3242310"/>
          </a:xfrm>
        </p:grpSpPr>
        <p:sp>
          <p:nvSpPr>
            <p:cNvPr id="10" name="TextBox 10"/>
            <p:cNvSpPr txBox="1"/>
            <p:nvPr/>
          </p:nvSpPr>
          <p:spPr>
            <a:xfrm>
              <a:off x="590550" y="2853690"/>
              <a:ext cx="8761476" cy="13906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7200" b="1" dirty="0">
                  <a:solidFill>
                    <a:srgbClr val="1F6F8B"/>
                  </a:solidFill>
                  <a:latin typeface="+mn-lt"/>
                  <a:ea typeface="+mn-ea"/>
                  <a:cs typeface="+mn-cs"/>
                </a:rPr>
                <a:t>他说可信，你凭什么</a:t>
              </a:r>
            </a:p>
          </p:txBody>
        </p:sp>
        <p:sp>
          <p:nvSpPr>
            <p:cNvPr id="11" name="Rectangle 11"/>
            <p:cNvSpPr/>
            <p:nvPr/>
          </p:nvSpPr>
          <p:spPr>
            <a:xfrm>
              <a:off x="609600" y="4583430"/>
              <a:ext cx="3429000" cy="1512570"/>
            </a:xfrm>
            <a:prstGeom prst="roundRect">
              <a:avLst>
                <a:gd name="adj" fmla="val 12594"/>
              </a:avLst>
            </a:prstGeom>
            <a:solidFill>
              <a:srgbClr val="FFFFFF"/>
            </a:solidFill>
            <a:ln w="28575">
              <a:solidFill>
                <a:srgbClr val="1F6F8B"/>
              </a:solidFill>
            </a:ln>
          </p:spPr>
        </p:sp>
        <p:sp>
          <p:nvSpPr>
            <p:cNvPr id="12" name="Ellipse 12"/>
            <p:cNvSpPr/>
            <p:nvPr/>
          </p:nvSpPr>
          <p:spPr>
            <a:xfrm>
              <a:off x="666750" y="4640580"/>
              <a:ext cx="457200" cy="457200"/>
            </a:xfrm>
            <a:prstGeom prst="ellipse">
              <a:avLst/>
            </a:prstGeom>
            <a:solidFill>
              <a:srgbClr val="1F6F8B"/>
            </a:solidFill>
            <a:ln>
              <a:noFill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812277" y="4710430"/>
              <a:ext cx="16614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A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824484" y="5095240"/>
              <a:ext cx="1117854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b="1" dirty="0">
                  <a:solidFill>
                    <a:srgbClr val="14536A"/>
                  </a:solidFill>
                  <a:latin typeface="+mn-lt"/>
                  <a:ea typeface="+mn-ea"/>
                  <a:cs typeface="+mn-cs"/>
                </a:rPr>
                <a:t>有来源</a:t>
              </a:r>
            </a:p>
          </p:txBody>
        </p:sp>
        <p:sp>
          <p:nvSpPr>
            <p:cNvPr id="15" name="Rectangle 15"/>
            <p:cNvSpPr/>
            <p:nvPr/>
          </p:nvSpPr>
          <p:spPr>
            <a:xfrm>
              <a:off x="4381500" y="4583430"/>
              <a:ext cx="3429000" cy="1512570"/>
            </a:xfrm>
            <a:prstGeom prst="roundRect">
              <a:avLst>
                <a:gd name="adj" fmla="val 12594"/>
              </a:avLst>
            </a:prstGeom>
            <a:solidFill>
              <a:srgbClr val="FFFFFF"/>
            </a:solidFill>
            <a:ln w="28575">
              <a:solidFill>
                <a:srgbClr val="1F6F8B"/>
              </a:solidFill>
            </a:ln>
          </p:spPr>
        </p:sp>
        <p:sp>
          <p:nvSpPr>
            <p:cNvPr id="16" name="Ellipse 16"/>
            <p:cNvSpPr/>
            <p:nvPr/>
          </p:nvSpPr>
          <p:spPr>
            <a:xfrm>
              <a:off x="4438650" y="4640580"/>
              <a:ext cx="457200" cy="457200"/>
            </a:xfrm>
            <a:prstGeom prst="ellipse">
              <a:avLst/>
            </a:prstGeom>
            <a:solidFill>
              <a:srgbClr val="1F6F8B"/>
            </a:solidFill>
            <a:ln>
              <a:noFill/>
            </a:ln>
          </p:spPr>
        </p:sp>
        <p:sp>
          <p:nvSpPr>
            <p:cNvPr id="17" name="TextBox 17"/>
            <p:cNvSpPr txBox="1"/>
            <p:nvPr/>
          </p:nvSpPr>
          <p:spPr>
            <a:xfrm>
              <a:off x="4584177" y="4710430"/>
              <a:ext cx="16614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B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4596384" y="5095240"/>
              <a:ext cx="1117854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b="1" dirty="0">
                  <a:solidFill>
                    <a:srgbClr val="14536A"/>
                  </a:solidFill>
                  <a:latin typeface="+mn-lt"/>
                  <a:ea typeface="+mn-ea"/>
                  <a:cs typeface="+mn-cs"/>
                </a:rPr>
                <a:t>有数据</a:t>
              </a:r>
            </a:p>
          </p:txBody>
        </p:sp>
        <p:sp>
          <p:nvSpPr>
            <p:cNvPr id="19" name="Rectangle 19"/>
            <p:cNvSpPr/>
            <p:nvPr/>
          </p:nvSpPr>
          <p:spPr>
            <a:xfrm>
              <a:off x="8153400" y="4583430"/>
              <a:ext cx="3429000" cy="1512570"/>
            </a:xfrm>
            <a:prstGeom prst="roundRect">
              <a:avLst>
                <a:gd name="adj" fmla="val 12594"/>
              </a:avLst>
            </a:prstGeom>
            <a:solidFill>
              <a:srgbClr val="FFFFFF"/>
            </a:solidFill>
            <a:ln w="28575">
              <a:solidFill>
                <a:srgbClr val="1F6F8B"/>
              </a:solidFill>
            </a:ln>
          </p:spPr>
        </p:sp>
        <p:sp>
          <p:nvSpPr>
            <p:cNvPr id="20" name="Ellipse 20"/>
            <p:cNvSpPr/>
            <p:nvPr/>
          </p:nvSpPr>
          <p:spPr>
            <a:xfrm>
              <a:off x="8210550" y="4640580"/>
              <a:ext cx="457200" cy="457200"/>
            </a:xfrm>
            <a:prstGeom prst="ellipse">
              <a:avLst/>
            </a:prstGeom>
            <a:solidFill>
              <a:srgbClr val="1F6F8B"/>
            </a:solidFill>
            <a:ln>
              <a:noFill/>
            </a:ln>
          </p:spPr>
        </p:sp>
        <p:sp>
          <p:nvSpPr>
            <p:cNvPr id="21" name="TextBox 21"/>
            <p:cNvSpPr txBox="1"/>
            <p:nvPr/>
          </p:nvSpPr>
          <p:spPr>
            <a:xfrm>
              <a:off x="8356077" y="4710430"/>
              <a:ext cx="16614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C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8368284" y="5095240"/>
              <a:ext cx="2208276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b="1" dirty="0">
                  <a:solidFill>
                    <a:srgbClr val="14536A"/>
                  </a:solidFill>
                  <a:latin typeface="+mn-lt"/>
                  <a:ea typeface="+mn-ea"/>
                  <a:cs typeface="+mn-cs"/>
                </a:rPr>
                <a:t>别人都这么说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opbar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6B4E9B"/>
          </a:solidFill>
          <a:ln>
            <a:noFill/>
          </a:ln>
        </p:spPr>
      </p:sp>
      <p:sp>
        <p:nvSpPr>
          <p:cNvPr id="3" name="page-bg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AF7F4"/>
          </a:solidFill>
          <a:ln>
            <a:noFill/>
          </a:ln>
        </p:spPr>
      </p:sp>
      <p:grpSp>
        <p:nvGrpSpPr>
          <p:cNvPr id="9" name="head"/>
          <p:cNvGrpSpPr/>
          <p:nvPr/>
        </p:nvGrpSpPr>
        <p:grpSpPr>
          <a:xfrm>
            <a:off x="590550" y="704850"/>
            <a:ext cx="11000994" cy="1876425"/>
            <a:chOff x="590550" y="704850"/>
            <a:chExt cx="11000994" cy="1876425"/>
          </a:xfrm>
        </p:grpSpPr>
        <p:sp>
          <p:nvSpPr>
            <p:cNvPr id="4" name="Rectangle 4"/>
            <p:cNvSpPr/>
            <p:nvPr/>
          </p:nvSpPr>
          <p:spPr>
            <a:xfrm>
              <a:off x="609600" y="704850"/>
              <a:ext cx="47625" cy="285750"/>
            </a:xfrm>
            <a:prstGeom prst="roundRect">
              <a:avLst>
                <a:gd name="adj" fmla="val 40000"/>
              </a:avLst>
            </a:prstGeom>
            <a:solidFill>
              <a:srgbClr val="6B4E9B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771906" y="736600"/>
              <a:ext cx="173873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513A78"/>
                  </a:solidFill>
                  <a:latin typeface="+mn-lt"/>
                  <a:ea typeface="+mn-ea"/>
                  <a:cs typeface="+mn-cs"/>
                </a:rPr>
                <a:t>环节五 · 4 分钟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10761497" y="736600"/>
              <a:ext cx="83004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800" dirty="0">
                  <a:solidFill>
                    <a:srgbClr val="8A9099"/>
                  </a:solidFill>
                  <a:latin typeface="+mn-lt"/>
                  <a:ea typeface="+mn-ea"/>
                  <a:cs typeface="+mn-cs"/>
                </a:rPr>
                <a:t>14 / 20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0550" y="1260951"/>
              <a:ext cx="7003339" cy="7772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980" b="1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看到这三种，先停下来查一遍</a:t>
              </a:r>
            </a:p>
          </p:txBody>
        </p:sp>
        <p:sp>
          <p:nvSpPr>
            <p:cNvPr id="8" name="Rectangle 8"/>
            <p:cNvSpPr/>
            <p:nvPr/>
          </p:nvSpPr>
          <p:spPr>
            <a:xfrm>
              <a:off x="609600" y="2552700"/>
              <a:ext cx="10972800" cy="28575"/>
            </a:xfrm>
            <a:prstGeom prst="rect">
              <a:avLst/>
            </a:prstGeom>
            <a:solidFill>
              <a:srgbClr val="E6DFD7"/>
            </a:solidFill>
            <a:ln>
              <a:noFill/>
            </a:ln>
          </p:spPr>
        </p:sp>
      </p:grpSp>
      <p:grpSp>
        <p:nvGrpSpPr>
          <p:cNvPr id="22" name="zone-text"/>
          <p:cNvGrpSpPr/>
          <p:nvPr/>
        </p:nvGrpSpPr>
        <p:grpSpPr>
          <a:xfrm>
            <a:off x="609600" y="2876550"/>
            <a:ext cx="10972800" cy="3219450"/>
            <a:chOff x="609600" y="2876550"/>
            <a:chExt cx="10972800" cy="3219450"/>
          </a:xfrm>
        </p:grpSpPr>
        <p:sp>
          <p:nvSpPr>
            <p:cNvPr id="10" name="Rectangle 10"/>
            <p:cNvSpPr/>
            <p:nvPr/>
          </p:nvSpPr>
          <p:spPr>
            <a:xfrm>
              <a:off x="609600" y="2876550"/>
              <a:ext cx="10972800" cy="908050"/>
            </a:xfrm>
            <a:prstGeom prst="roundRect">
              <a:avLst>
                <a:gd name="adj" fmla="val 18881"/>
              </a:avLst>
            </a:prstGeom>
            <a:solidFill>
              <a:srgbClr val="EFEAF7"/>
            </a:solidFill>
            <a:ln>
              <a:noFill/>
            </a:ln>
          </p:spPr>
        </p:sp>
        <p:sp>
          <p:nvSpPr>
            <p:cNvPr id="11" name="Ellipse 11"/>
            <p:cNvSpPr/>
            <p:nvPr/>
          </p:nvSpPr>
          <p:spPr>
            <a:xfrm>
              <a:off x="781050" y="3101975"/>
              <a:ext cx="457200" cy="457200"/>
            </a:xfrm>
            <a:prstGeom prst="ellipse">
              <a:avLst/>
            </a:prstGeom>
            <a:solidFill>
              <a:srgbClr val="6B4E9B"/>
            </a:solidFill>
            <a:ln>
              <a:noFill/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930537" y="3171825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1395984" y="3086100"/>
              <a:ext cx="1844802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说得太绝对</a:t>
              </a:r>
            </a:p>
          </p:txBody>
        </p:sp>
        <p:sp>
          <p:nvSpPr>
            <p:cNvPr id="14" name="Rectangle 14"/>
            <p:cNvSpPr/>
            <p:nvPr/>
          </p:nvSpPr>
          <p:spPr>
            <a:xfrm>
              <a:off x="609600" y="4032250"/>
              <a:ext cx="10972800" cy="908050"/>
            </a:xfrm>
            <a:prstGeom prst="roundRect">
              <a:avLst>
                <a:gd name="adj" fmla="val 18881"/>
              </a:avLst>
            </a:prstGeom>
            <a:solidFill>
              <a:srgbClr val="F6F2FB"/>
            </a:solidFill>
            <a:ln>
              <a:noFill/>
            </a:ln>
          </p:spPr>
        </p:sp>
        <p:sp>
          <p:nvSpPr>
            <p:cNvPr id="15" name="Ellipse 15"/>
            <p:cNvSpPr/>
            <p:nvPr/>
          </p:nvSpPr>
          <p:spPr>
            <a:xfrm>
              <a:off x="781050" y="4257675"/>
              <a:ext cx="457200" cy="457200"/>
            </a:xfrm>
            <a:prstGeom prst="ellipse">
              <a:avLst/>
            </a:prstGeom>
            <a:solidFill>
              <a:srgbClr val="6B4E9B"/>
            </a:solidFill>
            <a:ln>
              <a:noFill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930537" y="4327525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1395984" y="4241800"/>
              <a:ext cx="2571750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b="1" dirty="0">
                  <a:solidFill>
                    <a:srgbClr val="513A78"/>
                  </a:solidFill>
                  <a:latin typeface="+mn-lt"/>
                  <a:ea typeface="+mn-ea"/>
                  <a:cs typeface="+mn-cs"/>
                </a:rPr>
                <a:t>只有故事没数据</a:t>
              </a:r>
            </a:p>
          </p:txBody>
        </p:sp>
        <p:sp>
          <p:nvSpPr>
            <p:cNvPr id="18" name="Rectangle 18"/>
            <p:cNvSpPr/>
            <p:nvPr/>
          </p:nvSpPr>
          <p:spPr>
            <a:xfrm>
              <a:off x="609600" y="5187950"/>
              <a:ext cx="10972800" cy="908050"/>
            </a:xfrm>
            <a:prstGeom prst="roundRect">
              <a:avLst>
                <a:gd name="adj" fmla="val 18881"/>
              </a:avLst>
            </a:prstGeom>
            <a:solidFill>
              <a:srgbClr val="EFEAF7"/>
            </a:solidFill>
            <a:ln>
              <a:noFill/>
            </a:ln>
          </p:spPr>
        </p:sp>
        <p:sp>
          <p:nvSpPr>
            <p:cNvPr id="19" name="Ellipse 19"/>
            <p:cNvSpPr/>
            <p:nvPr/>
          </p:nvSpPr>
          <p:spPr>
            <a:xfrm>
              <a:off x="781050" y="5413375"/>
              <a:ext cx="457200" cy="457200"/>
            </a:xfrm>
            <a:prstGeom prst="ellipse">
              <a:avLst/>
            </a:prstGeom>
            <a:solidFill>
              <a:srgbClr val="6B4E9B"/>
            </a:solidFill>
            <a:ln>
              <a:noFill/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930537" y="5483225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1395984" y="5397500"/>
              <a:ext cx="1844802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催你快转发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opbar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C2570A"/>
          </a:solidFill>
          <a:ln>
            <a:noFill/>
          </a:ln>
        </p:spPr>
      </p:sp>
      <p:sp>
        <p:nvSpPr>
          <p:cNvPr id="3" name="page-bg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AF7F4"/>
          </a:solidFill>
          <a:ln>
            <a:noFill/>
          </a:ln>
        </p:spPr>
      </p:sp>
      <p:grpSp>
        <p:nvGrpSpPr>
          <p:cNvPr id="9" name="head"/>
          <p:cNvGrpSpPr/>
          <p:nvPr/>
        </p:nvGrpSpPr>
        <p:grpSpPr>
          <a:xfrm>
            <a:off x="590550" y="704850"/>
            <a:ext cx="11000994" cy="1876425"/>
            <a:chOff x="590550" y="704850"/>
            <a:chExt cx="11000994" cy="1876425"/>
          </a:xfrm>
        </p:grpSpPr>
        <p:sp>
          <p:nvSpPr>
            <p:cNvPr id="4" name="Rectangle 4"/>
            <p:cNvSpPr/>
            <p:nvPr/>
          </p:nvSpPr>
          <p:spPr>
            <a:xfrm>
              <a:off x="609600" y="704850"/>
              <a:ext cx="47625" cy="285750"/>
            </a:xfrm>
            <a:prstGeom prst="roundRect">
              <a:avLst>
                <a:gd name="adj" fmla="val 40000"/>
              </a:avLst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771906" y="736600"/>
              <a:ext cx="50292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板书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10761497" y="736600"/>
              <a:ext cx="83004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800" dirty="0">
                  <a:solidFill>
                    <a:srgbClr val="8A9099"/>
                  </a:solidFill>
                  <a:latin typeface="+mn-lt"/>
                  <a:ea typeface="+mn-ea"/>
                  <a:cs typeface="+mn-cs"/>
                </a:rPr>
                <a:t>15 / 20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0550" y="1260951"/>
              <a:ext cx="7539126" cy="7772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980" b="1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左区三步全程不擦，右区随时补</a:t>
              </a:r>
            </a:p>
          </p:txBody>
        </p:sp>
        <p:sp>
          <p:nvSpPr>
            <p:cNvPr id="8" name="Rectangle 8"/>
            <p:cNvSpPr/>
            <p:nvPr/>
          </p:nvSpPr>
          <p:spPr>
            <a:xfrm>
              <a:off x="609600" y="2552700"/>
              <a:ext cx="10972800" cy="28575"/>
            </a:xfrm>
            <a:prstGeom prst="rect">
              <a:avLst/>
            </a:prstGeom>
            <a:solidFill>
              <a:srgbClr val="E6DFD7"/>
            </a:solidFill>
            <a:ln>
              <a:noFill/>
            </a:ln>
          </p:spPr>
        </p:sp>
      </p:grpSp>
      <p:grpSp>
        <p:nvGrpSpPr>
          <p:cNvPr id="22" name="zone-text"/>
          <p:cNvGrpSpPr/>
          <p:nvPr/>
        </p:nvGrpSpPr>
        <p:grpSpPr>
          <a:xfrm>
            <a:off x="609600" y="2876550"/>
            <a:ext cx="10972800" cy="3219450"/>
            <a:chOff x="609600" y="2876550"/>
            <a:chExt cx="10972800" cy="3219450"/>
          </a:xfrm>
        </p:grpSpPr>
        <p:sp>
          <p:nvSpPr>
            <p:cNvPr id="10" name="Rectangle 10"/>
            <p:cNvSpPr/>
            <p:nvPr/>
          </p:nvSpPr>
          <p:spPr>
            <a:xfrm>
              <a:off x="609600" y="2876550"/>
              <a:ext cx="10972800" cy="908050"/>
            </a:xfrm>
            <a:prstGeom prst="roundRect">
              <a:avLst>
                <a:gd name="adj" fmla="val 18881"/>
              </a:avLst>
            </a:prstGeom>
            <a:solidFill>
              <a:srgbClr val="F6EDE4"/>
            </a:solidFill>
            <a:ln>
              <a:noFill/>
            </a:ln>
          </p:spPr>
        </p:sp>
        <p:sp>
          <p:nvSpPr>
            <p:cNvPr id="11" name="Ellipse 11"/>
            <p:cNvSpPr/>
            <p:nvPr/>
          </p:nvSpPr>
          <p:spPr>
            <a:xfrm>
              <a:off x="781050" y="3101975"/>
              <a:ext cx="457200" cy="457200"/>
            </a:xfrm>
            <a:prstGeom prst="ellipse">
              <a:avLst/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930537" y="3171825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1395984" y="3086100"/>
              <a:ext cx="1117854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查来源</a:t>
              </a:r>
            </a:p>
          </p:txBody>
        </p:sp>
        <p:sp>
          <p:nvSpPr>
            <p:cNvPr id="14" name="Rectangle 14"/>
            <p:cNvSpPr/>
            <p:nvPr/>
          </p:nvSpPr>
          <p:spPr>
            <a:xfrm>
              <a:off x="609600" y="4032250"/>
              <a:ext cx="10972800" cy="908050"/>
            </a:xfrm>
            <a:prstGeom prst="roundRect">
              <a:avLst>
                <a:gd name="adj" fmla="val 18881"/>
              </a:avLst>
            </a:prstGeom>
            <a:solidFill>
              <a:srgbClr val="FDF4EC"/>
            </a:solidFill>
            <a:ln>
              <a:noFill/>
            </a:ln>
          </p:spPr>
        </p:sp>
        <p:sp>
          <p:nvSpPr>
            <p:cNvPr id="15" name="Ellipse 15"/>
            <p:cNvSpPr/>
            <p:nvPr/>
          </p:nvSpPr>
          <p:spPr>
            <a:xfrm>
              <a:off x="781050" y="4257675"/>
              <a:ext cx="457200" cy="457200"/>
            </a:xfrm>
            <a:prstGeom prst="ellipse">
              <a:avLst/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930537" y="4327525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1395984" y="4241800"/>
              <a:ext cx="1117854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b="1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查证据</a:t>
              </a:r>
            </a:p>
          </p:txBody>
        </p:sp>
        <p:sp>
          <p:nvSpPr>
            <p:cNvPr id="18" name="Rectangle 18"/>
            <p:cNvSpPr/>
            <p:nvPr/>
          </p:nvSpPr>
          <p:spPr>
            <a:xfrm>
              <a:off x="609600" y="5187950"/>
              <a:ext cx="10972800" cy="908050"/>
            </a:xfrm>
            <a:prstGeom prst="roundRect">
              <a:avLst>
                <a:gd name="adj" fmla="val 18881"/>
              </a:avLst>
            </a:prstGeom>
            <a:solidFill>
              <a:srgbClr val="F6EDE4"/>
            </a:solidFill>
            <a:ln>
              <a:noFill/>
            </a:ln>
          </p:spPr>
        </p:sp>
        <p:sp>
          <p:nvSpPr>
            <p:cNvPr id="19" name="Ellipse 19"/>
            <p:cNvSpPr/>
            <p:nvPr/>
          </p:nvSpPr>
          <p:spPr>
            <a:xfrm>
              <a:off x="781050" y="5413375"/>
              <a:ext cx="457200" cy="457200"/>
            </a:xfrm>
            <a:prstGeom prst="ellipse">
              <a:avLst/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930537" y="5483225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1395984" y="5397500"/>
              <a:ext cx="1117854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查共识</a:t>
              </a:r>
            </a:p>
          </p:txBody>
        </p:sp>
      </p:grpSp>
      <p:sp>
        <p:nvSpPr>
          <p:cNvPr id="23" name="TextBox 23"/>
          <p:cNvSpPr txBox="1"/>
          <p:nvPr/>
        </p:nvSpPr>
        <p:spPr>
          <a:xfrm>
            <a:off x="600456" y="6318250"/>
            <a:ext cx="5143271" cy="352044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800" dirty="0">
                <a:solidFill>
                  <a:srgbClr val="4A5160"/>
                </a:solidFill>
                <a:latin typeface="+mn-lt"/>
                <a:ea typeface="+mn-ea"/>
                <a:cs typeface="+mn-cs"/>
              </a:rPr>
              <a:t>第 2 分钟写三步标题，环节四往右区补警觉信号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opbar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C2570A"/>
          </a:solidFill>
          <a:ln>
            <a:noFill/>
          </a:ln>
        </p:spPr>
      </p:sp>
      <p:sp>
        <p:nvSpPr>
          <p:cNvPr id="3" name="page-bg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AF7F4"/>
          </a:solidFill>
          <a:ln>
            <a:noFill/>
          </a:ln>
        </p:spPr>
      </p:sp>
      <p:grpSp>
        <p:nvGrpSpPr>
          <p:cNvPr id="9" name="head"/>
          <p:cNvGrpSpPr/>
          <p:nvPr/>
        </p:nvGrpSpPr>
        <p:grpSpPr>
          <a:xfrm>
            <a:off x="590550" y="704850"/>
            <a:ext cx="11000994" cy="1876425"/>
            <a:chOff x="590550" y="704850"/>
            <a:chExt cx="11000994" cy="1876425"/>
          </a:xfrm>
        </p:grpSpPr>
        <p:sp>
          <p:nvSpPr>
            <p:cNvPr id="4" name="Rectangle 4"/>
            <p:cNvSpPr/>
            <p:nvPr/>
          </p:nvSpPr>
          <p:spPr>
            <a:xfrm>
              <a:off x="609600" y="704850"/>
              <a:ext cx="47625" cy="285750"/>
            </a:xfrm>
            <a:prstGeom prst="roundRect">
              <a:avLst>
                <a:gd name="adj" fmla="val 40000"/>
              </a:avLst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771906" y="736600"/>
              <a:ext cx="50292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量规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10761497" y="736600"/>
              <a:ext cx="83004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800" dirty="0">
                  <a:solidFill>
                    <a:srgbClr val="8A9099"/>
                  </a:solidFill>
                  <a:latin typeface="+mn-lt"/>
                  <a:ea typeface="+mn-ea"/>
                  <a:cs typeface="+mn-cs"/>
                </a:rPr>
                <a:t>16 / 20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0550" y="1260951"/>
              <a:ext cx="6467551" cy="7772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980" b="1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你今天做到第几档，自己勾</a:t>
              </a:r>
            </a:p>
          </p:txBody>
        </p:sp>
        <p:sp>
          <p:nvSpPr>
            <p:cNvPr id="8" name="Rectangle 8"/>
            <p:cNvSpPr/>
            <p:nvPr/>
          </p:nvSpPr>
          <p:spPr>
            <a:xfrm>
              <a:off x="609600" y="2552700"/>
              <a:ext cx="10972800" cy="28575"/>
            </a:xfrm>
            <a:prstGeom prst="rect">
              <a:avLst/>
            </a:prstGeom>
            <a:solidFill>
              <a:srgbClr val="E6DFD7"/>
            </a:solidFill>
            <a:ln>
              <a:noFill/>
            </a:ln>
          </p:spPr>
        </p:sp>
      </p:grpSp>
      <p:grpSp>
        <p:nvGrpSpPr>
          <p:cNvPr id="40" name="zone-table"/>
          <p:cNvGrpSpPr/>
          <p:nvPr/>
        </p:nvGrpSpPr>
        <p:grpSpPr>
          <a:xfrm>
            <a:off x="609600" y="2876550"/>
            <a:ext cx="10972800" cy="3219450"/>
            <a:chOff x="609600" y="2876550"/>
            <a:chExt cx="10972800" cy="3219450"/>
          </a:xfrm>
        </p:grpSpPr>
        <p:sp>
          <p:nvSpPr>
            <p:cNvPr id="10" name="Rectangle 10"/>
            <p:cNvSpPr/>
            <p:nvPr/>
          </p:nvSpPr>
          <p:spPr>
            <a:xfrm>
              <a:off x="609600" y="2876550"/>
              <a:ext cx="10972800" cy="790575"/>
            </a:xfrm>
            <a:prstGeom prst="rect">
              <a:avLst/>
            </a:prstGeom>
            <a:solidFill>
              <a:srgbClr val="F6EDE4"/>
            </a:solidFill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733806" y="3113088"/>
              <a:ext cx="50292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维度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2876931" y="3113088"/>
              <a:ext cx="71918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4 迁移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5077206" y="3113088"/>
              <a:ext cx="71918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3 熟练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7277481" y="3113088"/>
              <a:ext cx="71918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2 合格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9477756" y="3113088"/>
              <a:ext cx="71918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1 起步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733806" y="3913188"/>
              <a:ext cx="74523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查得全</a:t>
              </a:r>
            </a:p>
          </p:txBody>
        </p:sp>
        <p:sp>
          <p:nvSpPr>
            <p:cNvPr id="17" name="Rectangle 17"/>
            <p:cNvSpPr/>
            <p:nvPr/>
          </p:nvSpPr>
          <p:spPr>
            <a:xfrm>
              <a:off x="3729038" y="3948112"/>
              <a:ext cx="247650" cy="247650"/>
            </a:xfrm>
            <a:prstGeom prst="roundRect">
              <a:avLst>
                <a:gd name="adj" fmla="val 7692"/>
              </a:avLst>
            </a:prstGeom>
            <a:noFill/>
            <a:ln w="19050">
              <a:solidFill>
                <a:srgbClr val="C2570A"/>
              </a:solidFill>
            </a:ln>
          </p:spPr>
        </p:sp>
        <p:sp>
          <p:nvSpPr>
            <p:cNvPr id="18" name="Rectangle 18"/>
            <p:cNvSpPr/>
            <p:nvPr/>
          </p:nvSpPr>
          <p:spPr>
            <a:xfrm>
              <a:off x="5929312" y="3948112"/>
              <a:ext cx="247650" cy="247650"/>
            </a:xfrm>
            <a:prstGeom prst="roundRect">
              <a:avLst>
                <a:gd name="adj" fmla="val 7692"/>
              </a:avLst>
            </a:prstGeom>
            <a:noFill/>
            <a:ln w="19050">
              <a:solidFill>
                <a:srgbClr val="C2570A"/>
              </a:solidFill>
            </a:ln>
          </p:spPr>
        </p:sp>
        <p:sp>
          <p:nvSpPr>
            <p:cNvPr id="19" name="Rectangle 19"/>
            <p:cNvSpPr/>
            <p:nvPr/>
          </p:nvSpPr>
          <p:spPr>
            <a:xfrm>
              <a:off x="8129588" y="3948112"/>
              <a:ext cx="247650" cy="247650"/>
            </a:xfrm>
            <a:prstGeom prst="roundRect">
              <a:avLst>
                <a:gd name="adj" fmla="val 7692"/>
              </a:avLst>
            </a:prstGeom>
            <a:noFill/>
            <a:ln w="19050">
              <a:solidFill>
                <a:srgbClr val="C2570A"/>
              </a:solidFill>
            </a:ln>
          </p:spPr>
        </p:sp>
        <p:sp>
          <p:nvSpPr>
            <p:cNvPr id="20" name="Rectangle 20"/>
            <p:cNvSpPr/>
            <p:nvPr/>
          </p:nvSpPr>
          <p:spPr>
            <a:xfrm>
              <a:off x="10344150" y="3948112"/>
              <a:ext cx="247650" cy="247650"/>
            </a:xfrm>
            <a:prstGeom prst="roundRect">
              <a:avLst>
                <a:gd name="adj" fmla="val 7692"/>
              </a:avLst>
            </a:prstGeom>
            <a:noFill/>
            <a:ln w="19050">
              <a:solidFill>
                <a:srgbClr val="C2570A"/>
              </a:solidFill>
            </a:ln>
          </p:spPr>
        </p:sp>
        <p:sp>
          <p:nvSpPr>
            <p:cNvPr id="21" name="Rectangle 21"/>
            <p:cNvSpPr/>
            <p:nvPr/>
          </p:nvSpPr>
          <p:spPr>
            <a:xfrm>
              <a:off x="609600" y="4467225"/>
              <a:ext cx="10972800" cy="9525"/>
            </a:xfrm>
            <a:prstGeom prst="rect">
              <a:avLst/>
            </a:prstGeom>
            <a:solidFill>
              <a:srgbClr val="EFE9E2"/>
            </a:solidFill>
            <a:ln>
              <a:noFill/>
            </a:ln>
          </p:spPr>
        </p:sp>
        <p:sp>
          <p:nvSpPr>
            <p:cNvPr id="22" name="Rectangle 22"/>
            <p:cNvSpPr/>
            <p:nvPr/>
          </p:nvSpPr>
          <p:spPr>
            <a:xfrm>
              <a:off x="609600" y="4476750"/>
              <a:ext cx="10972800" cy="80962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</p:sp>
        <p:sp>
          <p:nvSpPr>
            <p:cNvPr id="23" name="TextBox 23"/>
            <p:cNvSpPr txBox="1"/>
            <p:nvPr/>
          </p:nvSpPr>
          <p:spPr>
            <a:xfrm>
              <a:off x="733806" y="4722812"/>
              <a:ext cx="74523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查得准</a:t>
              </a:r>
            </a:p>
          </p:txBody>
        </p:sp>
        <p:sp>
          <p:nvSpPr>
            <p:cNvPr id="24" name="Rectangle 24"/>
            <p:cNvSpPr/>
            <p:nvPr/>
          </p:nvSpPr>
          <p:spPr>
            <a:xfrm>
              <a:off x="3729038" y="4757738"/>
              <a:ext cx="247650" cy="247650"/>
            </a:xfrm>
            <a:prstGeom prst="roundRect">
              <a:avLst>
                <a:gd name="adj" fmla="val 7692"/>
              </a:avLst>
            </a:prstGeom>
            <a:noFill/>
            <a:ln w="19050">
              <a:solidFill>
                <a:srgbClr val="C2570A"/>
              </a:solidFill>
            </a:ln>
          </p:spPr>
        </p:sp>
        <p:sp>
          <p:nvSpPr>
            <p:cNvPr id="25" name="Rectangle 25"/>
            <p:cNvSpPr/>
            <p:nvPr/>
          </p:nvSpPr>
          <p:spPr>
            <a:xfrm>
              <a:off x="5929312" y="4757738"/>
              <a:ext cx="247650" cy="247650"/>
            </a:xfrm>
            <a:prstGeom prst="roundRect">
              <a:avLst>
                <a:gd name="adj" fmla="val 7692"/>
              </a:avLst>
            </a:prstGeom>
            <a:noFill/>
            <a:ln w="19050">
              <a:solidFill>
                <a:srgbClr val="C2570A"/>
              </a:solidFill>
            </a:ln>
          </p:spPr>
        </p:sp>
        <p:sp>
          <p:nvSpPr>
            <p:cNvPr id="26" name="Rectangle 26"/>
            <p:cNvSpPr/>
            <p:nvPr/>
          </p:nvSpPr>
          <p:spPr>
            <a:xfrm>
              <a:off x="8129588" y="4757738"/>
              <a:ext cx="247650" cy="247650"/>
            </a:xfrm>
            <a:prstGeom prst="roundRect">
              <a:avLst>
                <a:gd name="adj" fmla="val 7692"/>
              </a:avLst>
            </a:prstGeom>
            <a:noFill/>
            <a:ln w="19050">
              <a:solidFill>
                <a:srgbClr val="C2570A"/>
              </a:solidFill>
            </a:ln>
          </p:spPr>
        </p:sp>
        <p:sp>
          <p:nvSpPr>
            <p:cNvPr id="27" name="Rectangle 27"/>
            <p:cNvSpPr/>
            <p:nvPr/>
          </p:nvSpPr>
          <p:spPr>
            <a:xfrm>
              <a:off x="10344150" y="4757738"/>
              <a:ext cx="247650" cy="247650"/>
            </a:xfrm>
            <a:prstGeom prst="roundRect">
              <a:avLst>
                <a:gd name="adj" fmla="val 7692"/>
              </a:avLst>
            </a:prstGeom>
            <a:noFill/>
            <a:ln w="19050">
              <a:solidFill>
                <a:srgbClr val="C2570A"/>
              </a:solidFill>
            </a:ln>
          </p:spPr>
        </p:sp>
        <p:sp>
          <p:nvSpPr>
            <p:cNvPr id="28" name="Rectangle 28"/>
            <p:cNvSpPr/>
            <p:nvPr/>
          </p:nvSpPr>
          <p:spPr>
            <a:xfrm>
              <a:off x="609600" y="5276850"/>
              <a:ext cx="10972800" cy="9525"/>
            </a:xfrm>
            <a:prstGeom prst="rect">
              <a:avLst/>
            </a:prstGeom>
            <a:solidFill>
              <a:srgbClr val="EFE9E2"/>
            </a:solidFill>
            <a:ln>
              <a:noFill/>
            </a:ln>
          </p:spPr>
        </p:sp>
        <p:sp>
          <p:nvSpPr>
            <p:cNvPr id="29" name="TextBox 29"/>
            <p:cNvSpPr txBox="1"/>
            <p:nvPr/>
          </p:nvSpPr>
          <p:spPr>
            <a:xfrm>
              <a:off x="733806" y="5532438"/>
              <a:ext cx="74523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说得清</a:t>
              </a:r>
            </a:p>
          </p:txBody>
        </p:sp>
        <p:sp>
          <p:nvSpPr>
            <p:cNvPr id="30" name="Rectangle 30"/>
            <p:cNvSpPr/>
            <p:nvPr/>
          </p:nvSpPr>
          <p:spPr>
            <a:xfrm>
              <a:off x="3729038" y="5567362"/>
              <a:ext cx="247650" cy="247650"/>
            </a:xfrm>
            <a:prstGeom prst="roundRect">
              <a:avLst>
                <a:gd name="adj" fmla="val 7692"/>
              </a:avLst>
            </a:prstGeom>
            <a:noFill/>
            <a:ln w="19050">
              <a:solidFill>
                <a:srgbClr val="C2570A"/>
              </a:solidFill>
            </a:ln>
          </p:spPr>
        </p:sp>
        <p:sp>
          <p:nvSpPr>
            <p:cNvPr id="31" name="Rectangle 31"/>
            <p:cNvSpPr/>
            <p:nvPr/>
          </p:nvSpPr>
          <p:spPr>
            <a:xfrm>
              <a:off x="5929312" y="5567362"/>
              <a:ext cx="247650" cy="247650"/>
            </a:xfrm>
            <a:prstGeom prst="roundRect">
              <a:avLst>
                <a:gd name="adj" fmla="val 7692"/>
              </a:avLst>
            </a:prstGeom>
            <a:noFill/>
            <a:ln w="19050">
              <a:solidFill>
                <a:srgbClr val="C2570A"/>
              </a:solidFill>
            </a:ln>
          </p:spPr>
        </p:sp>
        <p:sp>
          <p:nvSpPr>
            <p:cNvPr id="32" name="Rectangle 32"/>
            <p:cNvSpPr/>
            <p:nvPr/>
          </p:nvSpPr>
          <p:spPr>
            <a:xfrm>
              <a:off x="8129588" y="5567362"/>
              <a:ext cx="247650" cy="247650"/>
            </a:xfrm>
            <a:prstGeom prst="roundRect">
              <a:avLst>
                <a:gd name="adj" fmla="val 7692"/>
              </a:avLst>
            </a:prstGeom>
            <a:noFill/>
            <a:ln w="19050">
              <a:solidFill>
                <a:srgbClr val="C2570A"/>
              </a:solidFill>
            </a:ln>
          </p:spPr>
        </p:sp>
        <p:sp>
          <p:nvSpPr>
            <p:cNvPr id="33" name="Rectangle 33"/>
            <p:cNvSpPr/>
            <p:nvPr/>
          </p:nvSpPr>
          <p:spPr>
            <a:xfrm>
              <a:off x="10344150" y="5567362"/>
              <a:ext cx="247650" cy="247650"/>
            </a:xfrm>
            <a:prstGeom prst="roundRect">
              <a:avLst>
                <a:gd name="adj" fmla="val 7692"/>
              </a:avLst>
            </a:prstGeom>
            <a:noFill/>
            <a:ln w="19050">
              <a:solidFill>
                <a:srgbClr val="C2570A"/>
              </a:solidFill>
            </a:ln>
          </p:spPr>
        </p:sp>
        <p:sp>
          <p:nvSpPr>
            <p:cNvPr id="34" name="Rectangle 34"/>
            <p:cNvSpPr/>
            <p:nvPr/>
          </p:nvSpPr>
          <p:spPr>
            <a:xfrm>
              <a:off x="609600" y="6086475"/>
              <a:ext cx="10972800" cy="9525"/>
            </a:xfrm>
            <a:prstGeom prst="rect">
              <a:avLst/>
            </a:prstGeom>
            <a:solidFill>
              <a:srgbClr val="EFE9E2"/>
            </a:solidFill>
            <a:ln>
              <a:noFill/>
            </a:ln>
          </p:spPr>
        </p:sp>
        <p:sp>
          <p:nvSpPr>
            <p:cNvPr id="35" name="Rectangle 35"/>
            <p:cNvSpPr/>
            <p:nvPr/>
          </p:nvSpPr>
          <p:spPr>
            <a:xfrm>
              <a:off x="609600" y="2876550"/>
              <a:ext cx="10972800" cy="9525"/>
            </a:xfrm>
            <a:prstGeom prst="rect">
              <a:avLst/>
            </a:prstGeom>
            <a:solidFill>
              <a:srgbClr val="E6DFD7"/>
            </a:solidFill>
            <a:ln>
              <a:noFill/>
            </a:ln>
          </p:spPr>
        </p:sp>
        <p:sp>
          <p:nvSpPr>
            <p:cNvPr id="36" name="Rectangle 36"/>
            <p:cNvSpPr/>
            <p:nvPr/>
          </p:nvSpPr>
          <p:spPr>
            <a:xfrm>
              <a:off x="2752725" y="2876550"/>
              <a:ext cx="9525" cy="3219450"/>
            </a:xfrm>
            <a:prstGeom prst="rect">
              <a:avLst/>
            </a:prstGeom>
            <a:solidFill>
              <a:srgbClr val="E6DFD7"/>
            </a:solidFill>
            <a:ln>
              <a:noFill/>
            </a:ln>
          </p:spPr>
        </p:sp>
        <p:sp>
          <p:nvSpPr>
            <p:cNvPr id="37" name="Rectangle 37"/>
            <p:cNvSpPr/>
            <p:nvPr/>
          </p:nvSpPr>
          <p:spPr>
            <a:xfrm>
              <a:off x="4953000" y="2876550"/>
              <a:ext cx="9525" cy="3219450"/>
            </a:xfrm>
            <a:prstGeom prst="rect">
              <a:avLst/>
            </a:prstGeom>
            <a:solidFill>
              <a:srgbClr val="E6DFD7"/>
            </a:solidFill>
            <a:ln>
              <a:noFill/>
            </a:ln>
          </p:spPr>
        </p:sp>
        <p:sp>
          <p:nvSpPr>
            <p:cNvPr id="38" name="Rectangle 38"/>
            <p:cNvSpPr/>
            <p:nvPr/>
          </p:nvSpPr>
          <p:spPr>
            <a:xfrm>
              <a:off x="7153275" y="2876550"/>
              <a:ext cx="9525" cy="3219450"/>
            </a:xfrm>
            <a:prstGeom prst="rect">
              <a:avLst/>
            </a:prstGeom>
            <a:solidFill>
              <a:srgbClr val="E6DFD7"/>
            </a:solidFill>
            <a:ln>
              <a:noFill/>
            </a:ln>
          </p:spPr>
        </p:sp>
        <p:sp>
          <p:nvSpPr>
            <p:cNvPr id="39" name="Rectangle 39"/>
            <p:cNvSpPr/>
            <p:nvPr/>
          </p:nvSpPr>
          <p:spPr>
            <a:xfrm>
              <a:off x="9353550" y="2876550"/>
              <a:ext cx="9525" cy="3219450"/>
            </a:xfrm>
            <a:prstGeom prst="rect">
              <a:avLst/>
            </a:prstGeom>
            <a:solidFill>
              <a:srgbClr val="E6DFD7"/>
            </a:solidFill>
            <a:ln>
              <a:noFill/>
            </a:ln>
          </p:spPr>
        </p:sp>
      </p:grpSp>
      <p:sp>
        <p:nvSpPr>
          <p:cNvPr id="41" name="TextBox 41"/>
          <p:cNvSpPr txBox="1"/>
          <p:nvPr/>
        </p:nvSpPr>
        <p:spPr>
          <a:xfrm>
            <a:off x="600456" y="6318250"/>
            <a:ext cx="5591556" cy="352044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800" dirty="0">
                <a:solidFill>
                  <a:srgbClr val="4A5160"/>
                </a:solidFill>
                <a:latin typeface="+mn-lt"/>
                <a:ea typeface="+mn-ea"/>
                <a:cs typeface="+mn-cs"/>
              </a:rPr>
              <a:t>完整四级量规在《学习任务单》第四节，不上投影屏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opbar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6B4E9B"/>
          </a:solidFill>
          <a:ln>
            <a:noFill/>
          </a:ln>
        </p:spPr>
      </p:sp>
      <p:sp>
        <p:nvSpPr>
          <p:cNvPr id="3" name="page-bg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AF7F4"/>
          </a:solidFill>
          <a:ln>
            <a:noFill/>
          </a:ln>
        </p:spPr>
      </p:sp>
      <p:grpSp>
        <p:nvGrpSpPr>
          <p:cNvPr id="9" name="head"/>
          <p:cNvGrpSpPr/>
          <p:nvPr/>
        </p:nvGrpSpPr>
        <p:grpSpPr>
          <a:xfrm>
            <a:off x="590550" y="704850"/>
            <a:ext cx="11000994" cy="1876425"/>
            <a:chOff x="590550" y="704850"/>
            <a:chExt cx="11000994" cy="1876425"/>
          </a:xfrm>
        </p:grpSpPr>
        <p:sp>
          <p:nvSpPr>
            <p:cNvPr id="4" name="Rectangle 4"/>
            <p:cNvSpPr/>
            <p:nvPr/>
          </p:nvSpPr>
          <p:spPr>
            <a:xfrm>
              <a:off x="609600" y="704850"/>
              <a:ext cx="47625" cy="285750"/>
            </a:xfrm>
            <a:prstGeom prst="roundRect">
              <a:avLst>
                <a:gd name="adj" fmla="val 40000"/>
              </a:avLst>
            </a:prstGeom>
            <a:solidFill>
              <a:srgbClr val="6B4E9B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771906" y="736600"/>
              <a:ext cx="74523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513A78"/>
                  </a:solidFill>
                  <a:latin typeface="+mn-lt"/>
                  <a:ea typeface="+mn-ea"/>
                  <a:cs typeface="+mn-cs"/>
                </a:rPr>
                <a:t>任务单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10761497" y="736600"/>
              <a:ext cx="83004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800" dirty="0">
                  <a:solidFill>
                    <a:srgbClr val="8A9099"/>
                  </a:solidFill>
                  <a:latin typeface="+mn-lt"/>
                  <a:ea typeface="+mn-ea"/>
                  <a:cs typeface="+mn-cs"/>
                </a:rPr>
                <a:t>17 / 20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0550" y="1260951"/>
              <a:ext cx="5931764" cy="7772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980" b="1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三步都要留下你问了什么</a:t>
              </a:r>
            </a:p>
          </p:txBody>
        </p:sp>
        <p:sp>
          <p:nvSpPr>
            <p:cNvPr id="8" name="Rectangle 8"/>
            <p:cNvSpPr/>
            <p:nvPr/>
          </p:nvSpPr>
          <p:spPr>
            <a:xfrm>
              <a:off x="609600" y="2552700"/>
              <a:ext cx="10972800" cy="28575"/>
            </a:xfrm>
            <a:prstGeom prst="rect">
              <a:avLst/>
            </a:prstGeom>
            <a:solidFill>
              <a:srgbClr val="E6DFD7"/>
            </a:solidFill>
            <a:ln>
              <a:noFill/>
            </a:ln>
          </p:spPr>
        </p:sp>
      </p:grpSp>
      <p:grpSp>
        <p:nvGrpSpPr>
          <p:cNvPr id="26" name="zone-steps"/>
          <p:cNvGrpSpPr/>
          <p:nvPr/>
        </p:nvGrpSpPr>
        <p:grpSpPr>
          <a:xfrm>
            <a:off x="609600" y="3533775"/>
            <a:ext cx="10972800" cy="1905000"/>
            <a:chOff x="609600" y="3533775"/>
            <a:chExt cx="10972800" cy="1905000"/>
          </a:xfrm>
        </p:grpSpPr>
        <p:sp>
          <p:nvSpPr>
            <p:cNvPr id="10" name="Rectangle 10"/>
            <p:cNvSpPr/>
            <p:nvPr/>
          </p:nvSpPr>
          <p:spPr>
            <a:xfrm>
              <a:off x="609600" y="3533775"/>
              <a:ext cx="3238500" cy="1905000"/>
            </a:xfrm>
            <a:prstGeom prst="roundRect">
              <a:avLst>
                <a:gd name="adj" fmla="val 10000"/>
              </a:avLst>
            </a:prstGeom>
            <a:solidFill>
              <a:srgbClr val="FFFFFF"/>
            </a:solidFill>
            <a:ln w="19050">
              <a:solidFill>
                <a:srgbClr val="6B4E9B"/>
              </a:solidFill>
            </a:ln>
          </p:spPr>
        </p:sp>
        <p:sp>
          <p:nvSpPr>
            <p:cNvPr id="11" name="Ellipse 11"/>
            <p:cNvSpPr/>
            <p:nvPr/>
          </p:nvSpPr>
          <p:spPr>
            <a:xfrm>
              <a:off x="819150" y="3781425"/>
              <a:ext cx="419100" cy="419100"/>
            </a:xfrm>
            <a:prstGeom prst="ellipse">
              <a:avLst/>
            </a:prstGeom>
            <a:solidFill>
              <a:srgbClr val="6B4E9B"/>
            </a:solidFill>
            <a:ln>
              <a:noFill/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949587" y="3832225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862584" y="4489450"/>
              <a:ext cx="1117854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查来源</a:t>
              </a:r>
            </a:p>
          </p:txBody>
        </p:sp>
        <p:sp>
          <p:nvSpPr>
            <p:cNvPr id="14" name="Freeform 14"/>
            <p:cNvSpPr/>
            <p:nvPr/>
          </p:nvSpPr>
          <p:spPr>
            <a:xfrm>
              <a:off x="3971925" y="4486275"/>
              <a:ext cx="257175" cy="9525"/>
            </a:xfrm>
            <a:custGeom>
              <a:avLst/>
              <a:gdLst/>
              <a:ahLst/>
              <a:cxnLst/>
              <a:rect l="l" t="t" r="r" b="b"/>
              <a:pathLst>
                <a:path w="257175" h="9525">
                  <a:moveTo>
                    <a:pt x="0" y="0"/>
                  </a:moveTo>
                  <a:lnTo>
                    <a:pt x="257175" y="0"/>
                  </a:lnTo>
                </a:path>
              </a:pathLst>
            </a:custGeom>
            <a:noFill/>
            <a:ln w="38100" cap="rnd">
              <a:solidFill>
                <a:srgbClr val="6B4E9B"/>
              </a:solidFill>
            </a:ln>
          </p:spPr>
        </p:sp>
        <p:sp>
          <p:nvSpPr>
            <p:cNvPr id="15" name="Freeform 15"/>
            <p:cNvSpPr/>
            <p:nvPr/>
          </p:nvSpPr>
          <p:spPr>
            <a:xfrm>
              <a:off x="4229100" y="4396740"/>
              <a:ext cx="123825" cy="179070"/>
            </a:xfrm>
            <a:custGeom>
              <a:avLst/>
              <a:gdLst/>
              <a:ahLst/>
              <a:cxnLst/>
              <a:rect l="l" t="t" r="r" b="b"/>
              <a:pathLst>
                <a:path w="123825" h="179070">
                  <a:moveTo>
                    <a:pt x="123825" y="89535"/>
                  </a:moveTo>
                  <a:lnTo>
                    <a:pt x="0" y="0"/>
                  </a:lnTo>
                  <a:lnTo>
                    <a:pt x="0" y="179070"/>
                  </a:lnTo>
                  <a:close/>
                </a:path>
              </a:pathLst>
            </a:custGeom>
            <a:solidFill>
              <a:srgbClr val="6B4E9B"/>
            </a:solidFill>
            <a:ln>
              <a:noFill/>
            </a:ln>
          </p:spPr>
        </p:sp>
        <p:sp>
          <p:nvSpPr>
            <p:cNvPr id="16" name="Rectangle 16"/>
            <p:cNvSpPr/>
            <p:nvPr/>
          </p:nvSpPr>
          <p:spPr>
            <a:xfrm>
              <a:off x="4476750" y="3533775"/>
              <a:ext cx="3238500" cy="1905000"/>
            </a:xfrm>
            <a:prstGeom prst="roundRect">
              <a:avLst>
                <a:gd name="adj" fmla="val 10000"/>
              </a:avLst>
            </a:prstGeom>
            <a:solidFill>
              <a:srgbClr val="FFFFFF"/>
            </a:solidFill>
            <a:ln w="19050">
              <a:solidFill>
                <a:srgbClr val="6B4E9B"/>
              </a:solidFill>
            </a:ln>
          </p:spPr>
        </p:sp>
        <p:sp>
          <p:nvSpPr>
            <p:cNvPr id="17" name="Ellipse 17"/>
            <p:cNvSpPr/>
            <p:nvPr/>
          </p:nvSpPr>
          <p:spPr>
            <a:xfrm>
              <a:off x="4686300" y="3781425"/>
              <a:ext cx="419100" cy="419100"/>
            </a:xfrm>
            <a:prstGeom prst="ellipse">
              <a:avLst/>
            </a:prstGeom>
            <a:solidFill>
              <a:srgbClr val="6B4E9B"/>
            </a:solidFill>
            <a:ln>
              <a:noFill/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4816737" y="3832225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4729734" y="4489450"/>
              <a:ext cx="1117854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查证据</a:t>
              </a:r>
            </a:p>
          </p:txBody>
        </p:sp>
        <p:sp>
          <p:nvSpPr>
            <p:cNvPr id="20" name="Freeform 20"/>
            <p:cNvSpPr/>
            <p:nvPr/>
          </p:nvSpPr>
          <p:spPr>
            <a:xfrm>
              <a:off x="7839075" y="4486275"/>
              <a:ext cx="257175" cy="9525"/>
            </a:xfrm>
            <a:custGeom>
              <a:avLst/>
              <a:gdLst/>
              <a:ahLst/>
              <a:cxnLst/>
              <a:rect l="l" t="t" r="r" b="b"/>
              <a:pathLst>
                <a:path w="257175" h="9525">
                  <a:moveTo>
                    <a:pt x="0" y="0"/>
                  </a:moveTo>
                  <a:lnTo>
                    <a:pt x="257175" y="0"/>
                  </a:lnTo>
                </a:path>
              </a:pathLst>
            </a:custGeom>
            <a:noFill/>
            <a:ln w="38100" cap="rnd">
              <a:solidFill>
                <a:srgbClr val="6B4E9B"/>
              </a:solidFill>
            </a:ln>
          </p:spPr>
        </p:sp>
        <p:sp>
          <p:nvSpPr>
            <p:cNvPr id="21" name="Freeform 21"/>
            <p:cNvSpPr/>
            <p:nvPr/>
          </p:nvSpPr>
          <p:spPr>
            <a:xfrm>
              <a:off x="8096250" y="4396740"/>
              <a:ext cx="123825" cy="179070"/>
            </a:xfrm>
            <a:custGeom>
              <a:avLst/>
              <a:gdLst/>
              <a:ahLst/>
              <a:cxnLst/>
              <a:rect l="l" t="t" r="r" b="b"/>
              <a:pathLst>
                <a:path w="123825" h="179070">
                  <a:moveTo>
                    <a:pt x="123825" y="89535"/>
                  </a:moveTo>
                  <a:lnTo>
                    <a:pt x="0" y="0"/>
                  </a:lnTo>
                  <a:lnTo>
                    <a:pt x="0" y="179070"/>
                  </a:lnTo>
                  <a:close/>
                </a:path>
              </a:pathLst>
            </a:custGeom>
            <a:solidFill>
              <a:srgbClr val="6B4E9B"/>
            </a:solidFill>
            <a:ln>
              <a:noFill/>
            </a:ln>
          </p:spPr>
        </p:sp>
        <p:sp>
          <p:nvSpPr>
            <p:cNvPr id="22" name="Rectangle 22"/>
            <p:cNvSpPr/>
            <p:nvPr/>
          </p:nvSpPr>
          <p:spPr>
            <a:xfrm>
              <a:off x="8343900" y="3533775"/>
              <a:ext cx="3238500" cy="1905000"/>
            </a:xfrm>
            <a:prstGeom prst="roundRect">
              <a:avLst>
                <a:gd name="adj" fmla="val 10000"/>
              </a:avLst>
            </a:prstGeom>
            <a:solidFill>
              <a:srgbClr val="FFFFFF"/>
            </a:solidFill>
            <a:ln w="19050">
              <a:solidFill>
                <a:srgbClr val="6B4E9B"/>
              </a:solidFill>
            </a:ln>
          </p:spPr>
        </p:sp>
        <p:sp>
          <p:nvSpPr>
            <p:cNvPr id="23" name="Ellipse 23"/>
            <p:cNvSpPr/>
            <p:nvPr/>
          </p:nvSpPr>
          <p:spPr>
            <a:xfrm>
              <a:off x="8553450" y="3781425"/>
              <a:ext cx="419100" cy="419100"/>
            </a:xfrm>
            <a:prstGeom prst="ellipse">
              <a:avLst/>
            </a:prstGeom>
            <a:solidFill>
              <a:srgbClr val="6B4E9B"/>
            </a:solidFill>
            <a:ln>
              <a:noFill/>
            </a:ln>
          </p:spPr>
        </p:sp>
        <p:sp>
          <p:nvSpPr>
            <p:cNvPr id="24" name="TextBox 24"/>
            <p:cNvSpPr txBox="1"/>
            <p:nvPr/>
          </p:nvSpPr>
          <p:spPr>
            <a:xfrm>
              <a:off x="8683887" y="3832225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8596884" y="4489450"/>
              <a:ext cx="1117854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查共识</a:t>
              </a:r>
            </a:p>
          </p:txBody>
        </p:sp>
      </p:grpSp>
      <p:sp>
        <p:nvSpPr>
          <p:cNvPr id="27" name="TextBox 27"/>
          <p:cNvSpPr txBox="1"/>
          <p:nvPr/>
        </p:nvSpPr>
        <p:spPr>
          <a:xfrm>
            <a:off x="600456" y="6318250"/>
            <a:ext cx="3447059" cy="352044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800" dirty="0">
                <a:solidFill>
                  <a:srgbClr val="4A5160"/>
                </a:solidFill>
                <a:latin typeface="+mn-lt"/>
                <a:ea typeface="+mn-ea"/>
                <a:cs typeface="+mn-cs"/>
              </a:rPr>
              <a:t>环节三最后 3 分钟填完，当场交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opbar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C2570A"/>
          </a:solidFill>
          <a:ln>
            <a:noFill/>
          </a:ln>
        </p:spPr>
      </p:sp>
      <p:sp>
        <p:nvSpPr>
          <p:cNvPr id="3" name="page-bg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AF7F4"/>
          </a:solidFill>
          <a:ln>
            <a:noFill/>
          </a:ln>
        </p:spPr>
      </p:sp>
      <p:grpSp>
        <p:nvGrpSpPr>
          <p:cNvPr id="9" name="head"/>
          <p:cNvGrpSpPr/>
          <p:nvPr/>
        </p:nvGrpSpPr>
        <p:grpSpPr>
          <a:xfrm>
            <a:off x="590550" y="704850"/>
            <a:ext cx="11000994" cy="1876425"/>
            <a:chOff x="590550" y="704850"/>
            <a:chExt cx="11000994" cy="1876425"/>
          </a:xfrm>
        </p:grpSpPr>
        <p:sp>
          <p:nvSpPr>
            <p:cNvPr id="4" name="Rectangle 4"/>
            <p:cNvSpPr/>
            <p:nvPr/>
          </p:nvSpPr>
          <p:spPr>
            <a:xfrm>
              <a:off x="609600" y="704850"/>
              <a:ext cx="47625" cy="285750"/>
            </a:xfrm>
            <a:prstGeom prst="roundRect">
              <a:avLst>
                <a:gd name="adj" fmla="val 40000"/>
              </a:avLst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771906" y="736600"/>
              <a:ext cx="50292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平台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10761497" y="736600"/>
              <a:ext cx="83004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800" dirty="0">
                  <a:solidFill>
                    <a:srgbClr val="8A9099"/>
                  </a:solidFill>
                  <a:latin typeface="+mn-lt"/>
                  <a:ea typeface="+mn-ea"/>
                  <a:cs typeface="+mn-cs"/>
                </a:rPr>
                <a:t>18 / 20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0550" y="1260951"/>
              <a:ext cx="6467551" cy="7772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980" b="1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今天你只会用到这三个画面</a:t>
              </a:r>
            </a:p>
          </p:txBody>
        </p:sp>
        <p:sp>
          <p:nvSpPr>
            <p:cNvPr id="8" name="Rectangle 8"/>
            <p:cNvSpPr/>
            <p:nvPr/>
          </p:nvSpPr>
          <p:spPr>
            <a:xfrm>
              <a:off x="609600" y="2552700"/>
              <a:ext cx="10972800" cy="28575"/>
            </a:xfrm>
            <a:prstGeom prst="rect">
              <a:avLst/>
            </a:prstGeom>
            <a:solidFill>
              <a:srgbClr val="E6DFD7"/>
            </a:solidFill>
            <a:ln>
              <a:noFill/>
            </a:ln>
          </p:spPr>
        </p:sp>
      </p:grpSp>
      <p:grpSp>
        <p:nvGrpSpPr>
          <p:cNvPr id="25" name="zone-imgs"/>
          <p:cNvGrpSpPr/>
          <p:nvPr/>
        </p:nvGrpSpPr>
        <p:grpSpPr>
          <a:xfrm>
            <a:off x="600456" y="2876550"/>
            <a:ext cx="10981944" cy="3207004"/>
            <a:chOff x="600456" y="2876550"/>
            <a:chExt cx="10981944" cy="3207004"/>
          </a:xfrm>
        </p:grpSpPr>
        <p:sp>
          <p:nvSpPr>
            <p:cNvPr id="10" name="Rectangle 10"/>
            <p:cNvSpPr/>
            <p:nvPr/>
          </p:nvSpPr>
          <p:spPr>
            <a:xfrm>
              <a:off x="609600" y="2876550"/>
              <a:ext cx="3403600" cy="2743200"/>
            </a:xfrm>
            <a:prstGeom prst="roundRect">
              <a:avLst>
                <a:gd name="adj" fmla="val 5556"/>
              </a:avLst>
            </a:prstGeom>
            <a:solidFill>
              <a:srgbClr val="FDF4EC"/>
            </a:solidFill>
            <a:ln w="19050">
              <a:solidFill>
                <a:srgbClr val="E6DFD7"/>
              </a:solidFill>
            </a:ln>
          </p:spPr>
        </p:sp>
        <p:pic>
          <p:nvPicPr>
            <p:cNvPr id="11" name="Image 1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90502" y="2876550"/>
              <a:ext cx="3038622" cy="2743200"/>
            </a:xfrm>
            <a:prstGeom prst="rect">
              <a:avLst/>
            </a:prstGeom>
          </p:spPr>
        </p:pic>
        <p:sp>
          <p:nvSpPr>
            <p:cNvPr id="12" name="Ellipse 12"/>
            <p:cNvSpPr/>
            <p:nvPr/>
          </p:nvSpPr>
          <p:spPr>
            <a:xfrm>
              <a:off x="666750" y="2933700"/>
              <a:ext cx="495300" cy="495300"/>
            </a:xfrm>
            <a:prstGeom prst="ellipse">
              <a:avLst/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789790" y="2936875"/>
              <a:ext cx="249220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27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A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600456" y="5731510"/>
              <a:ext cx="244144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4A5160"/>
                  </a:solidFill>
                  <a:latin typeface="+mn-lt"/>
                  <a:ea typeface="+mn-ea"/>
                  <a:cs typeface="+mn-cs"/>
                </a:rPr>
                <a:t>教师端：建课堂拿房号</a:t>
              </a:r>
            </a:p>
          </p:txBody>
        </p:sp>
        <p:sp>
          <p:nvSpPr>
            <p:cNvPr id="15" name="Rectangle 15"/>
            <p:cNvSpPr/>
            <p:nvPr/>
          </p:nvSpPr>
          <p:spPr>
            <a:xfrm>
              <a:off x="4394200" y="2876550"/>
              <a:ext cx="3403600" cy="2743200"/>
            </a:xfrm>
            <a:prstGeom prst="roundRect">
              <a:avLst>
                <a:gd name="adj" fmla="val 5556"/>
              </a:avLst>
            </a:prstGeom>
            <a:solidFill>
              <a:srgbClr val="FDF4EC"/>
            </a:solidFill>
            <a:ln w="19050">
              <a:solidFill>
                <a:srgbClr val="E6DFD7"/>
              </a:solidFill>
            </a:ln>
          </p:spPr>
        </p:sp>
        <p:pic>
          <p:nvPicPr>
            <p:cNvPr id="16" name="Image 1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391025" y="3185517"/>
              <a:ext cx="3400425" cy="2125266"/>
            </a:xfrm>
            <a:prstGeom prst="rect">
              <a:avLst/>
            </a:prstGeom>
          </p:spPr>
        </p:pic>
        <p:sp>
          <p:nvSpPr>
            <p:cNvPr id="17" name="Ellipse 17"/>
            <p:cNvSpPr/>
            <p:nvPr/>
          </p:nvSpPr>
          <p:spPr>
            <a:xfrm>
              <a:off x="4451350" y="2933700"/>
              <a:ext cx="495300" cy="495300"/>
            </a:xfrm>
            <a:prstGeom prst="ellipse">
              <a:avLst/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4574390" y="2936875"/>
              <a:ext cx="249220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27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B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4385056" y="5731510"/>
              <a:ext cx="219913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4A5160"/>
                  </a:solidFill>
                  <a:latin typeface="+mn-lt"/>
                  <a:ea typeface="+mn-ea"/>
                  <a:cs typeface="+mn-cs"/>
                </a:rPr>
                <a:t>课堂内：板书与对话</a:t>
              </a:r>
            </a:p>
          </p:txBody>
        </p:sp>
        <p:sp>
          <p:nvSpPr>
            <p:cNvPr id="20" name="Rectangle 20"/>
            <p:cNvSpPr/>
            <p:nvPr/>
          </p:nvSpPr>
          <p:spPr>
            <a:xfrm>
              <a:off x="8178800" y="2876550"/>
              <a:ext cx="3403600" cy="2743200"/>
            </a:xfrm>
            <a:prstGeom prst="roundRect">
              <a:avLst>
                <a:gd name="adj" fmla="val 5556"/>
              </a:avLst>
            </a:prstGeom>
            <a:solidFill>
              <a:srgbClr val="FDF4EC"/>
            </a:solidFill>
            <a:ln w="19050">
              <a:solidFill>
                <a:srgbClr val="E6DFD7"/>
              </a:solidFill>
            </a:ln>
          </p:spPr>
        </p:sp>
        <p:pic>
          <p:nvPicPr>
            <p:cNvPr id="21" name="Image 21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172450" y="3185517"/>
              <a:ext cx="3400425" cy="2125266"/>
            </a:xfrm>
            <a:prstGeom prst="rect">
              <a:avLst/>
            </a:prstGeom>
          </p:spPr>
        </p:pic>
        <p:sp>
          <p:nvSpPr>
            <p:cNvPr id="22" name="Ellipse 22"/>
            <p:cNvSpPr/>
            <p:nvPr/>
          </p:nvSpPr>
          <p:spPr>
            <a:xfrm>
              <a:off x="8235950" y="2933700"/>
              <a:ext cx="495300" cy="495300"/>
            </a:xfrm>
            <a:prstGeom prst="ellipse">
              <a:avLst/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23" name="TextBox 23"/>
            <p:cNvSpPr txBox="1"/>
            <p:nvPr/>
          </p:nvSpPr>
          <p:spPr>
            <a:xfrm>
              <a:off x="8358990" y="2936875"/>
              <a:ext cx="249220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27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C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8169656" y="5731510"/>
              <a:ext cx="2683764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4A5160"/>
                  </a:solidFill>
                  <a:latin typeface="+mn-lt"/>
                  <a:ea typeface="+mn-ea"/>
                  <a:cs typeface="+mn-cs"/>
                </a:rPr>
                <a:t>学生端：只看回答和板书</a:t>
              </a:r>
            </a:p>
          </p:txBody>
        </p:sp>
      </p:grpSp>
      <p:sp>
        <p:nvSpPr>
          <p:cNvPr id="26" name="TextBox 26"/>
          <p:cNvSpPr txBox="1"/>
          <p:nvPr/>
        </p:nvSpPr>
        <p:spPr>
          <a:xfrm>
            <a:off x="600456" y="6318250"/>
            <a:ext cx="3931691" cy="352044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800" dirty="0">
                <a:solidFill>
                  <a:srgbClr val="4A5160"/>
                </a:solidFill>
                <a:latin typeface="+mn-lt"/>
                <a:ea typeface="+mn-ea"/>
                <a:cs typeface="+mn-cs"/>
              </a:rPr>
              <a:t>下课前 1 分钟，教师依次做这三件事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opbar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C2570A"/>
          </a:solidFill>
          <a:ln>
            <a:noFill/>
          </a:ln>
        </p:spPr>
      </p:sp>
      <p:sp>
        <p:nvSpPr>
          <p:cNvPr id="3" name="page-bg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AF7F4"/>
          </a:solidFill>
          <a:ln>
            <a:noFill/>
          </a:ln>
        </p:spPr>
      </p:sp>
      <p:grpSp>
        <p:nvGrpSpPr>
          <p:cNvPr id="9" name="head"/>
          <p:cNvGrpSpPr/>
          <p:nvPr/>
        </p:nvGrpSpPr>
        <p:grpSpPr>
          <a:xfrm>
            <a:off x="590550" y="704850"/>
            <a:ext cx="11000994" cy="1876425"/>
            <a:chOff x="590550" y="704850"/>
            <a:chExt cx="11000994" cy="1876425"/>
          </a:xfrm>
        </p:grpSpPr>
        <p:sp>
          <p:nvSpPr>
            <p:cNvPr id="4" name="Rectangle 4"/>
            <p:cNvSpPr/>
            <p:nvPr/>
          </p:nvSpPr>
          <p:spPr>
            <a:xfrm>
              <a:off x="609600" y="704850"/>
              <a:ext cx="47625" cy="285750"/>
            </a:xfrm>
            <a:prstGeom prst="roundRect">
              <a:avLst>
                <a:gd name="adj" fmla="val 40000"/>
              </a:avLst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771906" y="736600"/>
              <a:ext cx="50292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改进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10761497" y="736600"/>
              <a:ext cx="83004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800" dirty="0">
                  <a:solidFill>
                    <a:srgbClr val="8A9099"/>
                  </a:solidFill>
                  <a:latin typeface="+mn-lt"/>
                  <a:ea typeface="+mn-ea"/>
                  <a:cs typeface="+mn-cs"/>
                </a:rPr>
                <a:t>19 / 20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0550" y="1260951"/>
              <a:ext cx="5931764" cy="7772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980" b="1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这套课还能再往前走一步</a:t>
              </a:r>
            </a:p>
          </p:txBody>
        </p:sp>
        <p:sp>
          <p:nvSpPr>
            <p:cNvPr id="8" name="Rectangle 8"/>
            <p:cNvSpPr/>
            <p:nvPr/>
          </p:nvSpPr>
          <p:spPr>
            <a:xfrm>
              <a:off x="609600" y="2552700"/>
              <a:ext cx="10972800" cy="28575"/>
            </a:xfrm>
            <a:prstGeom prst="rect">
              <a:avLst/>
            </a:prstGeom>
            <a:solidFill>
              <a:srgbClr val="E6DFD7"/>
            </a:solidFill>
            <a:ln>
              <a:noFill/>
            </a:ln>
          </p:spPr>
        </p:sp>
      </p:grpSp>
      <p:grpSp>
        <p:nvGrpSpPr>
          <p:cNvPr id="19" name="zone-text"/>
          <p:cNvGrpSpPr/>
          <p:nvPr/>
        </p:nvGrpSpPr>
        <p:grpSpPr>
          <a:xfrm>
            <a:off x="609600" y="2876550"/>
            <a:ext cx="10972800" cy="3219450"/>
            <a:chOff x="609600" y="2876550"/>
            <a:chExt cx="10972800" cy="3219450"/>
          </a:xfrm>
        </p:grpSpPr>
        <p:sp>
          <p:nvSpPr>
            <p:cNvPr id="10" name="Rectangle 10"/>
            <p:cNvSpPr/>
            <p:nvPr/>
          </p:nvSpPr>
          <p:spPr>
            <a:xfrm>
              <a:off x="609600" y="2876550"/>
              <a:ext cx="10972800" cy="908050"/>
            </a:xfrm>
            <a:prstGeom prst="roundRect">
              <a:avLst>
                <a:gd name="adj" fmla="val 18881"/>
              </a:avLst>
            </a:prstGeom>
            <a:solidFill>
              <a:srgbClr val="F6EDE4"/>
            </a:solidFill>
            <a:ln>
              <a:noFill/>
            </a:ln>
          </p:spPr>
        </p:sp>
        <p:sp>
          <p:nvSpPr>
            <p:cNvPr id="11" name="Rectangle 11"/>
            <p:cNvSpPr/>
            <p:nvPr/>
          </p:nvSpPr>
          <p:spPr>
            <a:xfrm>
              <a:off x="800100" y="3101975"/>
              <a:ext cx="57150" cy="457200"/>
            </a:xfrm>
            <a:prstGeom prst="roundRect">
              <a:avLst>
                <a:gd name="adj" fmla="val 50000"/>
              </a:avLst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1110234" y="3086100"/>
              <a:ext cx="2571750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把说法做成题库</a:t>
              </a:r>
            </a:p>
          </p:txBody>
        </p:sp>
        <p:sp>
          <p:nvSpPr>
            <p:cNvPr id="13" name="Rectangle 13"/>
            <p:cNvSpPr/>
            <p:nvPr/>
          </p:nvSpPr>
          <p:spPr>
            <a:xfrm>
              <a:off x="609600" y="4032250"/>
              <a:ext cx="10972800" cy="908050"/>
            </a:xfrm>
            <a:prstGeom prst="roundRect">
              <a:avLst>
                <a:gd name="adj" fmla="val 18881"/>
              </a:avLst>
            </a:prstGeom>
            <a:solidFill>
              <a:srgbClr val="FDF4EC"/>
            </a:solidFill>
            <a:ln>
              <a:noFill/>
            </a:ln>
          </p:spPr>
        </p:sp>
        <p:sp>
          <p:nvSpPr>
            <p:cNvPr id="14" name="Rectangle 14"/>
            <p:cNvSpPr/>
            <p:nvPr/>
          </p:nvSpPr>
          <p:spPr>
            <a:xfrm>
              <a:off x="800100" y="4257675"/>
              <a:ext cx="57150" cy="457200"/>
            </a:xfrm>
            <a:prstGeom prst="roundRect">
              <a:avLst>
                <a:gd name="adj" fmla="val 50000"/>
              </a:avLst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1110234" y="4241800"/>
              <a:ext cx="2935224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b="1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把核查做成时间线</a:t>
              </a:r>
            </a:p>
          </p:txBody>
        </p:sp>
        <p:sp>
          <p:nvSpPr>
            <p:cNvPr id="16" name="Rectangle 16"/>
            <p:cNvSpPr/>
            <p:nvPr/>
          </p:nvSpPr>
          <p:spPr>
            <a:xfrm>
              <a:off x="609600" y="5187950"/>
              <a:ext cx="10972800" cy="908050"/>
            </a:xfrm>
            <a:prstGeom prst="roundRect">
              <a:avLst>
                <a:gd name="adj" fmla="val 18881"/>
              </a:avLst>
            </a:prstGeom>
            <a:solidFill>
              <a:srgbClr val="F6EDE4"/>
            </a:solidFill>
            <a:ln>
              <a:noFill/>
            </a:ln>
          </p:spPr>
        </p:sp>
        <p:sp>
          <p:nvSpPr>
            <p:cNvPr id="17" name="Rectangle 17"/>
            <p:cNvSpPr/>
            <p:nvPr/>
          </p:nvSpPr>
          <p:spPr>
            <a:xfrm>
              <a:off x="800100" y="5413375"/>
              <a:ext cx="57150" cy="457200"/>
            </a:xfrm>
            <a:prstGeom prst="roundRect">
              <a:avLst>
                <a:gd name="adj" fmla="val 50000"/>
              </a:avLst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1110234" y="5397500"/>
              <a:ext cx="2571750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把偏误做成回放</a:t>
              </a:r>
            </a:p>
          </p:txBody>
        </p:sp>
      </p:grpSp>
      <p:sp>
        <p:nvSpPr>
          <p:cNvPr id="20" name="TextBox 20"/>
          <p:cNvSpPr txBox="1"/>
          <p:nvPr/>
        </p:nvSpPr>
        <p:spPr>
          <a:xfrm>
            <a:off x="600456" y="6318250"/>
            <a:ext cx="4379976" cy="352044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800" dirty="0">
                <a:solidFill>
                  <a:srgbClr val="4A5160"/>
                </a:solidFill>
                <a:latin typeface="+mn-lt"/>
                <a:ea typeface="+mn-ea"/>
                <a:cs typeface="+mn-cs"/>
              </a:rPr>
              <a:t>以上三项当前平台暂未提供，属规划方向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61C2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opbar"/>
          <p:cNvSpPr/>
          <p:nvPr/>
        </p:nvSpPr>
        <p:spPr>
          <a:xfrm>
            <a:off x="0" y="0"/>
            <a:ext cx="12192000" cy="95250"/>
          </a:xfrm>
          <a:prstGeom prst="rect">
            <a:avLst/>
          </a:prstGeom>
          <a:solidFill>
            <a:srgbClr val="C2570A"/>
          </a:solidFill>
          <a:ln>
            <a:noFill/>
          </a:ln>
        </p:spPr>
      </p:sp>
      <p:grpSp>
        <p:nvGrpSpPr>
          <p:cNvPr id="7" name="end-head"/>
          <p:cNvGrpSpPr/>
          <p:nvPr/>
        </p:nvGrpSpPr>
        <p:grpSpPr>
          <a:xfrm>
            <a:off x="590550" y="666750"/>
            <a:ext cx="11000994" cy="1657191"/>
            <a:chOff x="590550" y="666750"/>
            <a:chExt cx="11000994" cy="1657191"/>
          </a:xfrm>
        </p:grpSpPr>
        <p:sp>
          <p:nvSpPr>
            <p:cNvPr id="3" name="Rectangle 3"/>
            <p:cNvSpPr/>
            <p:nvPr/>
          </p:nvSpPr>
          <p:spPr>
            <a:xfrm>
              <a:off x="609600" y="666750"/>
              <a:ext cx="47625" cy="285750"/>
            </a:xfrm>
            <a:prstGeom prst="roundRect">
              <a:avLst>
                <a:gd name="adj" fmla="val 40000"/>
              </a:avLst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4" name="TextBox 4"/>
            <p:cNvSpPr txBox="1"/>
            <p:nvPr/>
          </p:nvSpPr>
          <p:spPr>
            <a:xfrm>
              <a:off x="771906" y="736600"/>
              <a:ext cx="50292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C2570A"/>
                  </a:solidFill>
                  <a:latin typeface="+mn-lt"/>
                  <a:ea typeface="+mn-ea"/>
                  <a:cs typeface="+mn-cs"/>
                </a:rPr>
                <a:t>下课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10761497" y="736600"/>
              <a:ext cx="83004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800" dirty="0">
                  <a:solidFill>
                    <a:srgbClr val="8B93A1"/>
                  </a:solidFill>
                  <a:latin typeface="+mn-lt"/>
                  <a:ea typeface="+mn-ea"/>
                  <a:cs typeface="+mn-cs"/>
                </a:rPr>
                <a:t>20 / 20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90550" y="1546701"/>
              <a:ext cx="7003339" cy="7772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98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写一句你明天就做得到的承诺</a:t>
              </a:r>
            </a:p>
          </p:txBody>
        </p:sp>
      </p:grpSp>
      <p:grpSp>
        <p:nvGrpSpPr>
          <p:cNvPr id="20" name="zone-text"/>
          <p:cNvGrpSpPr/>
          <p:nvPr/>
        </p:nvGrpSpPr>
        <p:grpSpPr>
          <a:xfrm>
            <a:off x="609600" y="2586990"/>
            <a:ext cx="10972800" cy="3051810"/>
            <a:chOff x="609600" y="2586990"/>
            <a:chExt cx="10972800" cy="3051810"/>
          </a:xfrm>
        </p:grpSpPr>
        <p:sp>
          <p:nvSpPr>
            <p:cNvPr id="8" name="Rectangle 8"/>
            <p:cNvSpPr/>
            <p:nvPr/>
          </p:nvSpPr>
          <p:spPr>
            <a:xfrm>
              <a:off x="609600" y="2586990"/>
              <a:ext cx="10972800" cy="852170"/>
            </a:xfrm>
            <a:prstGeom prst="roundRect">
              <a:avLst>
                <a:gd name="adj" fmla="val 20119"/>
              </a:avLst>
            </a:prstGeom>
            <a:solidFill>
              <a:srgbClr val="F6EDE4"/>
            </a:solidFill>
            <a:ln>
              <a:noFill/>
            </a:ln>
          </p:spPr>
        </p:sp>
        <p:sp>
          <p:nvSpPr>
            <p:cNvPr id="9" name="Ellipse 9"/>
            <p:cNvSpPr/>
            <p:nvPr/>
          </p:nvSpPr>
          <p:spPr>
            <a:xfrm>
              <a:off x="781050" y="2784475"/>
              <a:ext cx="457200" cy="457200"/>
            </a:xfrm>
            <a:prstGeom prst="ellipse">
              <a:avLst/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30537" y="2854325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395984" y="2768600"/>
              <a:ext cx="3298698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看到夸大的先查来源</a:t>
              </a:r>
            </a:p>
          </p:txBody>
        </p:sp>
        <p:sp>
          <p:nvSpPr>
            <p:cNvPr id="12" name="Rectangle 12"/>
            <p:cNvSpPr/>
            <p:nvPr/>
          </p:nvSpPr>
          <p:spPr>
            <a:xfrm>
              <a:off x="609600" y="3686810"/>
              <a:ext cx="10972800" cy="852170"/>
            </a:xfrm>
            <a:prstGeom prst="roundRect">
              <a:avLst>
                <a:gd name="adj" fmla="val 20119"/>
              </a:avLst>
            </a:prstGeom>
            <a:solidFill>
              <a:srgbClr val="FDF4EC"/>
            </a:solidFill>
            <a:ln>
              <a:noFill/>
            </a:ln>
          </p:spPr>
        </p:sp>
        <p:sp>
          <p:nvSpPr>
            <p:cNvPr id="13" name="Ellipse 13"/>
            <p:cNvSpPr/>
            <p:nvPr/>
          </p:nvSpPr>
          <p:spPr>
            <a:xfrm>
              <a:off x="781050" y="3884295"/>
              <a:ext cx="457200" cy="457200"/>
            </a:xfrm>
            <a:prstGeom prst="ellipse">
              <a:avLst/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930537" y="3954145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1395984" y="3868420"/>
              <a:ext cx="3298698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b="1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看到转发的先查证据</a:t>
              </a:r>
            </a:p>
          </p:txBody>
        </p:sp>
        <p:sp>
          <p:nvSpPr>
            <p:cNvPr id="16" name="Rectangle 16"/>
            <p:cNvSpPr/>
            <p:nvPr/>
          </p:nvSpPr>
          <p:spPr>
            <a:xfrm>
              <a:off x="609600" y="4786630"/>
              <a:ext cx="10972800" cy="852170"/>
            </a:xfrm>
            <a:prstGeom prst="roundRect">
              <a:avLst>
                <a:gd name="adj" fmla="val 20119"/>
              </a:avLst>
            </a:prstGeom>
            <a:solidFill>
              <a:srgbClr val="F6EDE4"/>
            </a:solidFill>
            <a:ln>
              <a:noFill/>
            </a:ln>
          </p:spPr>
        </p:sp>
        <p:sp>
          <p:nvSpPr>
            <p:cNvPr id="17" name="Ellipse 17"/>
            <p:cNvSpPr/>
            <p:nvPr/>
          </p:nvSpPr>
          <p:spPr>
            <a:xfrm>
              <a:off x="781050" y="4984115"/>
              <a:ext cx="457200" cy="457200"/>
            </a:xfrm>
            <a:prstGeom prst="ellipse">
              <a:avLst/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930537" y="5053965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1395984" y="4968240"/>
              <a:ext cx="2208276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说不清就不转</a:t>
              </a:r>
            </a:p>
          </p:txBody>
        </p:sp>
      </p:grpSp>
      <p:grpSp>
        <p:nvGrpSpPr>
          <p:cNvPr id="23" name="end-next"/>
          <p:cNvGrpSpPr/>
          <p:nvPr/>
        </p:nvGrpSpPr>
        <p:grpSpPr>
          <a:xfrm>
            <a:off x="609600" y="5924550"/>
            <a:ext cx="5530596" cy="383794"/>
            <a:chOff x="609600" y="5924550"/>
            <a:chExt cx="5530596" cy="383794"/>
          </a:xfrm>
        </p:grpSpPr>
        <p:sp>
          <p:nvSpPr>
            <p:cNvPr id="21" name="Rectangle 21"/>
            <p:cNvSpPr/>
            <p:nvPr/>
          </p:nvSpPr>
          <p:spPr>
            <a:xfrm>
              <a:off x="609600" y="5924550"/>
              <a:ext cx="47625" cy="381000"/>
            </a:xfrm>
            <a:prstGeom prst="roundRect">
              <a:avLst>
                <a:gd name="adj" fmla="val 40000"/>
              </a:avLst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22" name="TextBox 22"/>
            <p:cNvSpPr txBox="1"/>
            <p:nvPr/>
          </p:nvSpPr>
          <p:spPr>
            <a:xfrm>
              <a:off x="790956" y="5956300"/>
              <a:ext cx="534924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B9C0CC"/>
                  </a:solidFill>
                  <a:latin typeface="+mn-lt"/>
                  <a:ea typeface="+mn-ea"/>
                  <a:cs typeface="+mn-cs"/>
                </a:rPr>
                <a:t>下一课《数据与预测》：数字也要先看它怎么来的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theme/theme1.xml><?xml version="1.0" encoding="utf-8"?>
<a:theme xmlns:a="http://schemas.openxmlformats.org/drawingml/2006/main" name="g46-03">
  <a:themeElements>
    <a:clrScheme name="g46-0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g46-03">
      <a:majorFont>
        <a:latin typeface="Microsoft YaHei"/>
        <a:ea typeface="Microsoft YaHei"/>
        <a:cs typeface="Microsoft YaHei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Microsoft YaHei"/>
        <a:ea typeface="Microsoft YaHei"/>
        <a:cs typeface="Microsoft YaHei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46-0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On-screen Show (16:9)</PresentationFormat>
  <Paragraphs>0</Paragraphs>
  <Slides>20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/>
  <dc:language>zh-CN</dc:language>
  <cp:lastModifiedBy/>
  <cp:revision>1</cp:revision>
  <dcterms:created xsi:type="dcterms:W3CDTF">2026-10-26T10:48:45Z</dcterms:created>
  <dcterms:modified xsi:type="dcterms:W3CDTF">2026-10-26T10:48:45Z</dcterms:modified>
  <cp:category/>
  <cp:contentStatus/>
</cp:coreProperties>
</file>