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g46-04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g46-04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3c598e169ead0ed7.png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e94667dd0e443351.jpg"/>
  <Relationship Id="rId3" Type="http://schemas.openxmlformats.org/officeDocument/2006/relationships/image" Target="../media/image_c11e8b17210c2a7a.jpg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59e117e0113d2030.png"/>
  <Relationship Id="rId3" Type="http://schemas.openxmlformats.org/officeDocument/2006/relationships/image" Target="../media/image_734c5346debc2b3e.png"/>
  <Relationship Id="rId4" Type="http://schemas.openxmlformats.org/officeDocument/2006/relationships/image" Target="../media/image_9b9723ec94f46975.png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C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grpSp>
        <p:nvGrpSpPr>
          <p:cNvPr id="5" name="cover-panel"/>
          <p:cNvGrpSpPr/>
          <p:nvPr/>
        </p:nvGrpSpPr>
        <p:grpSpPr>
          <a:xfrm>
            <a:off x="0" y="0"/>
            <a:ext cx="6696075" cy="6858000"/>
            <a:chOff x="0" y="0"/>
            <a:chExt cx="6696075" cy="6858000"/>
          </a:xfrm>
        </p:grpSpPr>
        <p:sp>
          <p:nvSpPr>
            <p:cNvPr id="3" name="Rectangle 3"/>
            <p:cNvSpPr/>
            <p:nvPr/>
          </p:nvSpPr>
          <p:spPr>
            <a:xfrm>
              <a:off x="0" y="0"/>
              <a:ext cx="6667500" cy="6858000"/>
            </a:xfrm>
            <a:prstGeom prst="rect">
              <a:avLst/>
            </a:prstGeom>
            <a:solidFill>
              <a:srgbClr val="161C24"/>
            </a:solidFill>
            <a:ln>
              <a:noFill/>
            </a:ln>
          </p:spPr>
        </p:sp>
        <p:sp>
          <p:nvSpPr>
            <p:cNvPr id="4" name="Rectangle 4"/>
            <p:cNvSpPr/>
            <p:nvPr/>
          </p:nvSpPr>
          <p:spPr>
            <a:xfrm>
              <a:off x="6667500" y="0"/>
              <a:ext cx="28575" cy="6858000"/>
            </a:xfrm>
            <a:prstGeom prst="rect">
              <a:avLst/>
            </a:prstGeom>
            <a:solidFill>
              <a:srgbClr val="C2570A"/>
            </a:solidFill>
            <a:ln>
              <a:noFill/>
            </a:ln>
          </p:spPr>
        </p:sp>
      </p:grpSp>
      <p:grpSp>
        <p:nvGrpSpPr>
          <p:cNvPr id="9" name="cover-photo"/>
          <p:cNvGrpSpPr/>
          <p:nvPr/>
        </p:nvGrpSpPr>
        <p:grpSpPr>
          <a:xfrm>
            <a:off x="7143750" y="1466850"/>
            <a:ext cx="4572000" cy="3854704"/>
            <a:chOff x="7143750" y="1466850"/>
            <a:chExt cx="4572000" cy="3854704"/>
          </a:xfrm>
        </p:grpSpPr>
        <p:sp>
          <p:nvSpPr>
            <p:cNvPr id="6" name="Rectangle 6"/>
            <p:cNvSpPr/>
            <p:nvPr/>
          </p:nvSpPr>
          <p:spPr>
            <a:xfrm>
              <a:off x="7143750" y="1466850"/>
              <a:ext cx="4572000" cy="3467100"/>
            </a:xfrm>
            <a:prstGeom prst="roundRect">
              <a:avLst>
                <a:gd name="adj" fmla="val 1648"/>
              </a:avLst>
            </a:prstGeom>
            <a:solidFill>
              <a:srgbClr val="C2570A"/>
            </a:solidFill>
            <a:ln>
              <a:noFill/>
            </a:ln>
          </p:spPr>
        </p:sp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19950" y="2095500"/>
              <a:ext cx="4419600" cy="2209800"/>
            </a:xfrm>
            <a:prstGeom prst="rect">
              <a:avLst/>
            </a:prstGeom>
          </p:spPr>
        </p:pic>
        <p:sp>
          <p:nvSpPr>
            <p:cNvPr id="8" name="TextBox 8"/>
            <p:cNvSpPr txBox="1"/>
            <p:nvPr/>
          </p:nvSpPr>
          <p:spPr>
            <a:xfrm>
              <a:off x="7210806" y="4969510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美国七日风险地图</a:t>
              </a:r>
            </a:p>
          </p:txBody>
        </p:sp>
      </p:grpSp>
      <p:grpSp>
        <p:nvGrpSpPr>
          <p:cNvPr id="17" name="cover-text"/>
          <p:cNvGrpSpPr/>
          <p:nvPr/>
        </p:nvGrpSpPr>
        <p:grpSpPr>
          <a:xfrm>
            <a:off x="590550" y="1345565"/>
            <a:ext cx="6001283" cy="5191379"/>
            <a:chOff x="590550" y="1345565"/>
            <a:chExt cx="6001283" cy="5191379"/>
          </a:xfrm>
        </p:grpSpPr>
        <p:sp>
          <p:nvSpPr>
            <p:cNvPr id="10" name="TextBox 10"/>
            <p:cNvSpPr txBox="1"/>
            <p:nvPr/>
          </p:nvSpPr>
          <p:spPr>
            <a:xfrm>
              <a:off x="590550" y="1345565"/>
              <a:ext cx="3874770" cy="11049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数据与预测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00456" y="2310130"/>
              <a:ext cx="599137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小学高段（四至六年级） · 4—6 年级 · 1 课时 · 40 分钟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810000"/>
              <a:ext cx="5715000" cy="830580"/>
            </a:xfrm>
            <a:prstGeom prst="roundRect">
              <a:avLst>
                <a:gd name="adj" fmla="val 16055"/>
              </a:avLst>
            </a:prstGeom>
            <a:solidFill>
              <a:srgbClr val="2A303A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609600" y="3810000"/>
              <a:ext cx="57150" cy="83058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81634" y="3980815"/>
              <a:ext cx="43891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EDE9E3"/>
                  </a:solidFill>
                  <a:latin typeface="+mn-lt"/>
                  <a:ea typeface="+mn-ea"/>
                  <a:cs typeface="+mn-cs"/>
                </a:rPr>
                <a:t>你今天要让数据来猜一件事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00456" y="5880100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人工智能通识教育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00456" y="6184900"/>
              <a:ext cx="534924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本课件配合《数据与预测》教学设计（教案）使用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环节一 · 5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2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914648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预测不是算命，是拿过去推还没发生的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0" name="zone-imgs"/>
          <p:cNvGrpSpPr/>
          <p:nvPr/>
        </p:nvGrpSpPr>
        <p:grpSpPr>
          <a:xfrm>
            <a:off x="600456" y="2876550"/>
            <a:ext cx="10981944" cy="3207004"/>
            <a:chOff x="600456" y="2876550"/>
            <a:chExt cx="10981944" cy="3207004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52959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1638" y="2876550"/>
              <a:ext cx="4271825" cy="2743200"/>
            </a:xfrm>
            <a:prstGeom prst="rect">
              <a:avLst/>
            </a:prstGeom>
          </p:spPr>
        </p:pic>
        <p:sp>
          <p:nvSpPr>
            <p:cNvPr id="12" name="Ellipse 12"/>
            <p:cNvSpPr/>
            <p:nvPr/>
          </p:nvSpPr>
          <p:spPr>
            <a:xfrm>
              <a:off x="6667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897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00456" y="5731510"/>
              <a:ext cx="207797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1964 年天气预报图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286500" y="2876550"/>
              <a:ext cx="52959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78514" y="2876550"/>
              <a:ext cx="3911872" cy="2743200"/>
            </a:xfrm>
            <a:prstGeom prst="rect">
              <a:avLst/>
            </a:prstGeom>
          </p:spPr>
        </p:pic>
        <p:sp>
          <p:nvSpPr>
            <p:cNvPr id="17" name="Ellipse 17"/>
            <p:cNvSpPr/>
            <p:nvPr/>
          </p:nvSpPr>
          <p:spPr>
            <a:xfrm>
              <a:off x="63436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4666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277356" y="5731510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绿黄红降雨展望图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目标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3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9682277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今天你要学会的，是用数据猜一次并检验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goals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609600" y="2876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914400" y="3095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82937" y="3184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605534" y="309880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把数字排成表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09600" y="4019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609600" y="4019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914400" y="4238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829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605534" y="42418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用两种天数各猜一次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609600" y="5162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609600" y="5162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914400" y="5381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82937" y="5470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05534" y="53848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说出偏差的原因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路线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4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五步：从报真数，到下周对答案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40" name="zone-route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2057400" cy="321945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609600" y="2876550"/>
              <a:ext cx="2057400" cy="571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1390650" y="318135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559187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97636" y="401891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报出真数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405014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5 分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2838450" y="2876550"/>
              <a:ext cx="2057400" cy="321945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2838450" y="2876550"/>
              <a:ext cx="2057400" cy="571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3619500" y="318135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3788037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126486" y="401891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两种问法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633864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8 分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5067300" y="2876550"/>
              <a:ext cx="2057400" cy="321945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5067300" y="2876550"/>
              <a:ext cx="2057400" cy="5715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5848350" y="3181350"/>
              <a:ext cx="495300" cy="4953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016887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5355336" y="401891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两个预测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796077" y="5689600"/>
              <a:ext cx="5998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15 分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7296150" y="2876550"/>
              <a:ext cx="2057400" cy="321945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7296150" y="2876550"/>
              <a:ext cx="2057400" cy="5715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30" name="Ellipse 30"/>
            <p:cNvSpPr/>
            <p:nvPr/>
          </p:nvSpPr>
          <p:spPr>
            <a:xfrm>
              <a:off x="8077200" y="3181350"/>
              <a:ext cx="495300" cy="4953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8245737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584186" y="401891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汇总对照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8091564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8 分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9525000" y="2876550"/>
              <a:ext cx="2057400" cy="321945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35" name="Rectangle 35"/>
            <p:cNvSpPr/>
            <p:nvPr/>
          </p:nvSpPr>
          <p:spPr>
            <a:xfrm>
              <a:off x="9525000" y="2876550"/>
              <a:ext cx="2057400" cy="57150"/>
            </a:xfrm>
            <a:prstGeom prst="roundRect">
              <a:avLst>
                <a:gd name="adj" fmla="val 5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6" name="Ellipse 36"/>
            <p:cNvSpPr/>
            <p:nvPr/>
          </p:nvSpPr>
          <p:spPr>
            <a:xfrm>
              <a:off x="10306050" y="3181350"/>
              <a:ext cx="495300" cy="4953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10474587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9813036" y="401891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留一栏空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0320414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4 分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环节一 · 5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5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07491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真数据先上板，再让所有人猜一次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35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C2570A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6258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记录员报数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C2570A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C2570A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C2570A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3" name="Group 23"/>
            <p:cNvGrpSpPr/>
            <p:nvPr/>
          </p:nvGrpSpPr>
          <p:grpSpPr>
            <a:xfrm>
              <a:off x="5348287" y="3833812"/>
              <a:ext cx="314325" cy="314324"/>
              <a:chOff x="5348287" y="3833812"/>
              <a:chExt cx="314325" cy="314324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5348287" y="3833812"/>
                <a:ext cx="314324" cy="314324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314324">
                    <a:moveTo>
                      <a:pt x="52387" y="314324"/>
                    </a:moveTo>
                    <a:lnTo>
                      <a:pt x="314324" y="52387"/>
                    </a:lnTo>
                    <a:lnTo>
                      <a:pt x="261937" y="0"/>
                    </a:lnTo>
                    <a:lnTo>
                      <a:pt x="0" y="261937"/>
                    </a:lnTo>
                    <a:lnTo>
                      <a:pt x="52387" y="314324"/>
                    </a:ln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5557837" y="3886200"/>
                <a:ext cx="52387" cy="52387"/>
              </a:xfrm>
              <a:custGeom>
                <a:avLst/>
                <a:gdLst/>
                <a:ahLst/>
                <a:cxnLst/>
                <a:rect l="l" t="t" r="r" b="b"/>
                <a:pathLst>
                  <a:path w="52387" h="52387">
                    <a:moveTo>
                      <a:pt x="0" y="0"/>
                    </a:moveTo>
                    <a:lnTo>
                      <a:pt x="52387" y="52387"/>
                    </a:ln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5418137" y="3833812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5592762" y="4008437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</p:grpSp>
        <p:sp>
          <p:nvSpPr>
            <p:cNvPr id="24" name="TextBox 24"/>
            <p:cNvSpPr txBox="1"/>
            <p:nvPr/>
          </p:nvSpPr>
          <p:spPr>
            <a:xfrm>
              <a:off x="472973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全班写下来</a:t>
              </a:r>
            </a:p>
          </p:txBody>
        </p:sp>
        <p:sp>
          <p:nvSpPr>
            <p:cNvPr id="25" name="Freeform 25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C2570A"/>
              </a:solidFill>
            </a:ln>
          </p:spPr>
        </p:sp>
        <p:sp>
          <p:nvSpPr>
            <p:cNvPr id="26" name="Freeform 26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C2570A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C2570A"/>
              </a:solidFill>
            </a:ln>
          </p:spPr>
        </p:sp>
        <p:sp>
          <p:nvSpPr>
            <p:cNvPr id="28" name="Ellipse 28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3" name="Group 33"/>
            <p:cNvGrpSpPr/>
            <p:nvPr/>
          </p:nvGrpSpPr>
          <p:grpSpPr>
            <a:xfrm>
              <a:off x="9215437" y="3851275"/>
              <a:ext cx="314324" cy="296862"/>
              <a:chOff x="9215437" y="3851275"/>
              <a:chExt cx="314324" cy="296862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9302750" y="3938587"/>
                <a:ext cx="1397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39700" h="9525">
                    <a:moveTo>
                      <a:pt x="0" y="0"/>
                    </a:moveTo>
                    <a:lnTo>
                      <a:pt x="139700" y="0"/>
                    </a:ln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31" name="Freeform 31"/>
              <p:cNvSpPr/>
              <p:nvPr/>
            </p:nvSpPr>
            <p:spPr>
              <a:xfrm>
                <a:off x="9302750" y="4008437"/>
                <a:ext cx="1047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">
                    <a:moveTo>
                      <a:pt x="0" y="0"/>
                    </a:moveTo>
                    <a:lnTo>
                      <a:pt x="104775" y="0"/>
                    </a:ln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32" name="Freeform 32"/>
              <p:cNvSpPr/>
              <p:nvPr/>
            </p:nvSpPr>
            <p:spPr>
              <a:xfrm>
                <a:off x="9215437" y="3851275"/>
                <a:ext cx="314324" cy="296862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296862">
                    <a:moveTo>
                      <a:pt x="261937" y="0"/>
                    </a:moveTo>
                    <a:cubicBezTo>
                      <a:pt x="290870" y="0"/>
                      <a:pt x="314324" y="23455"/>
                      <a:pt x="314324" y="52387"/>
                    </a:cubicBezTo>
                    <a:lnTo>
                      <a:pt x="314324" y="192087"/>
                    </a:lnTo>
                    <a:cubicBezTo>
                      <a:pt x="314324" y="221020"/>
                      <a:pt x="290870" y="244475"/>
                      <a:pt x="261937" y="244475"/>
                    </a:cubicBezTo>
                    <a:lnTo>
                      <a:pt x="174625" y="244475"/>
                    </a:lnTo>
                    <a:lnTo>
                      <a:pt x="87312" y="296862"/>
                    </a:lnTo>
                    <a:lnTo>
                      <a:pt x="87312" y="244475"/>
                    </a:lnTo>
                    <a:lnTo>
                      <a:pt x="52387" y="244475"/>
                    </a:lnTo>
                    <a:cubicBezTo>
                      <a:pt x="23455" y="244475"/>
                      <a:pt x="0" y="221020"/>
                      <a:pt x="0" y="192087"/>
                    </a:cubicBezTo>
                    <a:lnTo>
                      <a:pt x="0" y="52387"/>
                    </a:lnTo>
                    <a:cubicBezTo>
                      <a:pt x="0" y="23455"/>
                      <a:pt x="23455" y="0"/>
                      <a:pt x="52387" y="0"/>
                    </a:cubicBezTo>
                    <a:lnTo>
                      <a:pt x="261937" y="0"/>
                    </a:ln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</p:grpSp>
        <p:sp>
          <p:nvSpPr>
            <p:cNvPr id="34" name="TextBox 34"/>
            <p:cNvSpPr txBox="1"/>
            <p:nvPr/>
          </p:nvSpPr>
          <p:spPr>
            <a:xfrm>
              <a:off x="859688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先猜下周一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环节一 · 5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6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下周一，你猜我们班会借几本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3" name="zone-ask"/>
          <p:cNvGrpSpPr/>
          <p:nvPr/>
        </p:nvGrpSpPr>
        <p:grpSpPr>
          <a:xfrm>
            <a:off x="590550" y="2853690"/>
            <a:ext cx="10991850" cy="3242310"/>
            <a:chOff x="590550" y="2853690"/>
            <a:chExt cx="10991850" cy="3242310"/>
          </a:xfrm>
        </p:grpSpPr>
        <p:sp>
          <p:nvSpPr>
            <p:cNvPr id="10" name="TextBox 10"/>
            <p:cNvSpPr txBox="1"/>
            <p:nvPr/>
          </p:nvSpPr>
          <p:spPr>
            <a:xfrm>
              <a:off x="590550" y="2853690"/>
              <a:ext cx="5853684" cy="1390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200" b="1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下周一借几本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6096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666750" y="464058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122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4484" y="5095240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三本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815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4438650" y="464058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45841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596384" y="5095240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六本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1534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8210550" y="464058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3560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368284" y="5095240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十本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环节二 · 8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7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07491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同样七天数据，两种问法两个结果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EF6F3"/>
            </a:solidFill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923925" y="3245168"/>
              <a:ext cx="171450" cy="171450"/>
            </a:xfrm>
            <a:custGeom>
              <a:avLst/>
              <a:gdLst/>
              <a:ahLst/>
              <a:cxnLst/>
              <a:rect l="l" t="t" r="r" b="b"/>
              <a:pathLst>
                <a:path w="171450" h="171450">
                  <a:moveTo>
                    <a:pt x="0" y="0"/>
                  </a:moveTo>
                  <a:lnTo>
                    <a:pt x="171450" y="171450"/>
                  </a:lnTo>
                  <a:moveTo>
                    <a:pt x="171450" y="0"/>
                  </a:moveTo>
                  <a:lnTo>
                    <a:pt x="0" y="17145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B8442A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319784" y="3086100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七天几个数混在一句话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4" name="Freeform 14"/>
            <p:cNvSpPr/>
            <p:nvPr/>
          </p:nvSpPr>
          <p:spPr>
            <a:xfrm>
              <a:off x="880110" y="4375785"/>
              <a:ext cx="265747" cy="220980"/>
            </a:xfrm>
            <a:custGeom>
              <a:avLst/>
              <a:gdLst/>
              <a:ahLst/>
              <a:cxnLst/>
              <a:rect l="l" t="t" r="r" b="b"/>
              <a:pathLst>
                <a:path w="265747" h="220980">
                  <a:moveTo>
                    <a:pt x="0" y="123825"/>
                  </a:moveTo>
                  <a:lnTo>
                    <a:pt x="97155" y="220980"/>
                  </a:lnTo>
                  <a:lnTo>
                    <a:pt x="265747" y="0"/>
                  </a:lnTo>
                </a:path>
              </a:pathLst>
            </a:custGeom>
            <a:noFill/>
            <a:ln w="47625" cap="rnd">
              <a:solidFill>
                <a:srgbClr val="C2570A"/>
              </a:solidFill>
              <a:round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319784" y="42418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日期项目数值一张表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3F8FB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722706" y="5285581"/>
              <a:ext cx="573888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980" b="1" dirty="0">
                  <a:solidFill>
                    <a:srgbClr val="2C6E8F"/>
                  </a:solidFill>
                  <a:latin typeface="+mn-lt"/>
                  <a:ea typeface="+mn-ea"/>
                  <a:cs typeface="+mn-cs"/>
                </a:rPr>
                <a:t>？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395984" y="53975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一句话不是数据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环节二 · 8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8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39597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它没做错，是我没说清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880110" y="3220402"/>
              <a:ext cx="265747" cy="220027"/>
            </a:xfrm>
            <a:custGeom>
              <a:avLst/>
              <a:gdLst/>
              <a:ahLst/>
              <a:cxnLst/>
              <a:rect l="l" t="t" r="r" b="b"/>
              <a:pathLst>
                <a:path w="265747" h="220027">
                  <a:moveTo>
                    <a:pt x="0" y="122872"/>
                  </a:moveTo>
                  <a:lnTo>
                    <a:pt x="97155" y="220027"/>
                  </a:lnTo>
                  <a:lnTo>
                    <a:pt x="265747" y="0"/>
                  </a:lnTo>
                </a:path>
              </a:pathLst>
            </a:custGeom>
            <a:noFill/>
            <a:ln w="47625" cap="rnd">
              <a:solidFill>
                <a:srgbClr val="C2570A"/>
              </a:solidFill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319784" y="30861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有天数有单位有数字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EF6F3"/>
            </a:solidFill>
            <a:ln>
              <a:noFill/>
            </a:ln>
          </p:spPr>
        </p:sp>
        <p:sp>
          <p:nvSpPr>
            <p:cNvPr id="14" name="Freeform 14"/>
            <p:cNvSpPr/>
            <p:nvPr/>
          </p:nvSpPr>
          <p:spPr>
            <a:xfrm>
              <a:off x="923925" y="4400550"/>
              <a:ext cx="171450" cy="171450"/>
            </a:xfrm>
            <a:custGeom>
              <a:avLst/>
              <a:gdLst/>
              <a:ahLst/>
              <a:cxnLst/>
              <a:rect l="l" t="t" r="r" b="b"/>
              <a:pathLst>
                <a:path w="171450" h="171450">
                  <a:moveTo>
                    <a:pt x="0" y="0"/>
                  </a:moveTo>
                  <a:lnTo>
                    <a:pt x="171450" y="171450"/>
                  </a:lnTo>
                  <a:moveTo>
                    <a:pt x="171450" y="0"/>
                  </a:moveTo>
                  <a:lnTo>
                    <a:pt x="0" y="17145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B8442A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319784" y="4241800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只说有时候多有时候少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3F8FB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722706" y="5285581"/>
              <a:ext cx="573888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980" b="1" dirty="0">
                  <a:solidFill>
                    <a:srgbClr val="2C6E8F"/>
                  </a:solidFill>
                  <a:latin typeface="+mn-lt"/>
                  <a:ea typeface="+mn-ea"/>
                  <a:cs typeface="+mn-cs"/>
                </a:rPr>
                <a:t>？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395984" y="53975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没数字，它只能猜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环节三 · 15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9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同样的问题，用不同天数猜两次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39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1481137" y="3851275"/>
              <a:ext cx="314324" cy="296862"/>
              <a:chOff x="1481137" y="3851275"/>
              <a:chExt cx="314324" cy="296862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568450" y="3938587"/>
                <a:ext cx="1397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39700" h="9525">
                    <a:moveTo>
                      <a:pt x="0" y="0"/>
                    </a:moveTo>
                    <a:lnTo>
                      <a:pt x="139700" y="0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568450" y="4008437"/>
                <a:ext cx="1047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">
                    <a:moveTo>
                      <a:pt x="0" y="0"/>
                    </a:moveTo>
                    <a:lnTo>
                      <a:pt x="104775" y="0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481137" y="3851275"/>
                <a:ext cx="314324" cy="296862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296862">
                    <a:moveTo>
                      <a:pt x="261937" y="0"/>
                    </a:moveTo>
                    <a:cubicBezTo>
                      <a:pt x="290870" y="0"/>
                      <a:pt x="314324" y="23455"/>
                      <a:pt x="314324" y="52387"/>
                    </a:cubicBezTo>
                    <a:lnTo>
                      <a:pt x="314324" y="192087"/>
                    </a:lnTo>
                    <a:cubicBezTo>
                      <a:pt x="314324" y="221020"/>
                      <a:pt x="290870" y="244475"/>
                      <a:pt x="261937" y="244475"/>
                    </a:cubicBezTo>
                    <a:lnTo>
                      <a:pt x="174625" y="244475"/>
                    </a:lnTo>
                    <a:lnTo>
                      <a:pt x="87312" y="296862"/>
                    </a:lnTo>
                    <a:lnTo>
                      <a:pt x="87312" y="244475"/>
                    </a:lnTo>
                    <a:lnTo>
                      <a:pt x="52387" y="244475"/>
                    </a:lnTo>
                    <a:cubicBezTo>
                      <a:pt x="23455" y="244475"/>
                      <a:pt x="0" y="221020"/>
                      <a:pt x="0" y="192087"/>
                    </a:cubicBezTo>
                    <a:lnTo>
                      <a:pt x="0" y="52387"/>
                    </a:lnTo>
                    <a:cubicBezTo>
                      <a:pt x="0" y="23455"/>
                      <a:pt x="23455" y="0"/>
                      <a:pt x="52387" y="0"/>
                    </a:cubicBezTo>
                    <a:lnTo>
                      <a:pt x="261937" y="0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</p:grpSp>
        <p:sp>
          <p:nvSpPr>
            <p:cNvPr id="17" name="TextBox 17"/>
            <p:cNvSpPr txBox="1"/>
            <p:nvPr/>
          </p:nvSpPr>
          <p:spPr>
            <a:xfrm>
              <a:off x="86258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三天猜周四</a:t>
              </a:r>
            </a:p>
          </p:txBody>
        </p:sp>
        <p:sp>
          <p:nvSpPr>
            <p:cNvPr id="18" name="Freeform 18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1F6F8B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1F6F8B"/>
            </a:solidFill>
            <a:ln>
              <a:noFill/>
            </a:ln>
          </p:spPr>
        </p:sp>
        <p:sp>
          <p:nvSpPr>
            <p:cNvPr id="20" name="Rectangle 20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21" name="Ellipse 21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6" name="Group 26"/>
            <p:cNvGrpSpPr/>
            <p:nvPr/>
          </p:nvGrpSpPr>
          <p:grpSpPr>
            <a:xfrm>
              <a:off x="5348287" y="3851275"/>
              <a:ext cx="314324" cy="296862"/>
              <a:chOff x="5348287" y="3851275"/>
              <a:chExt cx="314324" cy="296862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5435600" y="3938587"/>
                <a:ext cx="1397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39700" h="9525">
                    <a:moveTo>
                      <a:pt x="0" y="0"/>
                    </a:moveTo>
                    <a:lnTo>
                      <a:pt x="139700" y="0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5435600" y="4008437"/>
                <a:ext cx="1047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">
                    <a:moveTo>
                      <a:pt x="0" y="0"/>
                    </a:moveTo>
                    <a:lnTo>
                      <a:pt x="104775" y="0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5348287" y="3851275"/>
                <a:ext cx="314324" cy="296862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296862">
                    <a:moveTo>
                      <a:pt x="261937" y="0"/>
                    </a:moveTo>
                    <a:cubicBezTo>
                      <a:pt x="290870" y="0"/>
                      <a:pt x="314324" y="23455"/>
                      <a:pt x="314324" y="52387"/>
                    </a:cubicBezTo>
                    <a:lnTo>
                      <a:pt x="314324" y="192087"/>
                    </a:lnTo>
                    <a:cubicBezTo>
                      <a:pt x="314324" y="221020"/>
                      <a:pt x="290870" y="244475"/>
                      <a:pt x="261937" y="244475"/>
                    </a:cubicBezTo>
                    <a:lnTo>
                      <a:pt x="174625" y="244475"/>
                    </a:lnTo>
                    <a:lnTo>
                      <a:pt x="87312" y="296862"/>
                    </a:lnTo>
                    <a:lnTo>
                      <a:pt x="87312" y="244475"/>
                    </a:lnTo>
                    <a:lnTo>
                      <a:pt x="52387" y="244475"/>
                    </a:lnTo>
                    <a:cubicBezTo>
                      <a:pt x="23455" y="244475"/>
                      <a:pt x="0" y="221020"/>
                      <a:pt x="0" y="192087"/>
                    </a:cubicBezTo>
                    <a:lnTo>
                      <a:pt x="0" y="52387"/>
                    </a:lnTo>
                    <a:cubicBezTo>
                      <a:pt x="0" y="23455"/>
                      <a:pt x="23455" y="0"/>
                      <a:pt x="52387" y="0"/>
                    </a:cubicBezTo>
                    <a:lnTo>
                      <a:pt x="261937" y="0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</p:grpSp>
        <p:sp>
          <p:nvSpPr>
            <p:cNvPr id="27" name="TextBox 27"/>
            <p:cNvSpPr txBox="1"/>
            <p:nvPr/>
          </p:nvSpPr>
          <p:spPr>
            <a:xfrm>
              <a:off x="472973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七天猜下周一</a:t>
              </a:r>
            </a:p>
          </p:txBody>
        </p:sp>
        <p:sp>
          <p:nvSpPr>
            <p:cNvPr id="28" name="Freeform 28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1F6F8B"/>
              </a:solidFill>
            </a:ln>
          </p:spPr>
        </p:sp>
        <p:sp>
          <p:nvSpPr>
            <p:cNvPr id="29" name="Freeform 29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1F6F8B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31" name="Ellipse 31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7" name="Group 37"/>
            <p:cNvGrpSpPr/>
            <p:nvPr/>
          </p:nvGrpSpPr>
          <p:grpSpPr>
            <a:xfrm>
              <a:off x="9215437" y="3833812"/>
              <a:ext cx="314325" cy="314324"/>
              <a:chOff x="9215437" y="3833812"/>
              <a:chExt cx="314325" cy="314324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9215437" y="3833812"/>
                <a:ext cx="314324" cy="314324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314324">
                    <a:moveTo>
                      <a:pt x="52387" y="314324"/>
                    </a:moveTo>
                    <a:lnTo>
                      <a:pt x="314324" y="52387"/>
                    </a:lnTo>
                    <a:lnTo>
                      <a:pt x="261937" y="0"/>
                    </a:lnTo>
                    <a:lnTo>
                      <a:pt x="0" y="261937"/>
                    </a:lnTo>
                    <a:lnTo>
                      <a:pt x="52387" y="314324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34" name="Freeform 34"/>
              <p:cNvSpPr/>
              <p:nvPr/>
            </p:nvSpPr>
            <p:spPr>
              <a:xfrm>
                <a:off x="9424987" y="3886200"/>
                <a:ext cx="52387" cy="52387"/>
              </a:xfrm>
              <a:custGeom>
                <a:avLst/>
                <a:gdLst/>
                <a:ahLst/>
                <a:cxnLst/>
                <a:rect l="l" t="t" r="r" b="b"/>
                <a:pathLst>
                  <a:path w="52387" h="52387">
                    <a:moveTo>
                      <a:pt x="0" y="0"/>
                    </a:moveTo>
                    <a:lnTo>
                      <a:pt x="52387" y="52387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35" name="Freeform 35"/>
              <p:cNvSpPr/>
              <p:nvPr/>
            </p:nvSpPr>
            <p:spPr>
              <a:xfrm>
                <a:off x="9285287" y="3833812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36" name="Freeform 36"/>
              <p:cNvSpPr/>
              <p:nvPr/>
            </p:nvSpPr>
            <p:spPr>
              <a:xfrm>
                <a:off x="9459912" y="4008437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</p:grpSp>
        <p:sp>
          <p:nvSpPr>
            <p:cNvPr id="38" name="TextBox 38"/>
            <p:cNvSpPr txBox="1"/>
            <p:nvPr/>
          </p:nvSpPr>
          <p:spPr>
            <a:xfrm>
              <a:off x="8596884" y="448945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记下依据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环节三 · 15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10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93176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三天够不够，猜完才知道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8" name="zone-vote"/>
          <p:cNvGrpSpPr/>
          <p:nvPr/>
        </p:nvGrpSpPr>
        <p:grpSpPr>
          <a:xfrm>
            <a:off x="600456" y="2971800"/>
            <a:ext cx="10995660" cy="3028950"/>
            <a:chOff x="600456" y="2971800"/>
            <a:chExt cx="10995660" cy="3028950"/>
          </a:xfrm>
        </p:grpSpPr>
        <p:sp>
          <p:nvSpPr>
            <p:cNvPr id="10" name="Rectangle 10"/>
            <p:cNvSpPr/>
            <p:nvPr/>
          </p:nvSpPr>
          <p:spPr>
            <a:xfrm>
              <a:off x="609600" y="2971800"/>
              <a:ext cx="5143500" cy="800100"/>
            </a:xfrm>
            <a:prstGeom prst="roundRect">
              <a:avLst>
                <a:gd name="adj" fmla="val 21429"/>
              </a:avLst>
            </a:prstGeom>
            <a:solidFill>
              <a:srgbClr val="E7F1F5"/>
            </a:solidFill>
            <a:ln w="28575">
              <a:solidFill>
                <a:srgbClr val="1F6F8B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440686" y="312737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三天就够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00456" y="39751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我们猜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867046" y="3860800"/>
              <a:ext cx="89977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11 人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343400"/>
              <a:ext cx="5143500" cy="342900"/>
            </a:xfrm>
            <a:prstGeom prst="roundRect">
              <a:avLst>
                <a:gd name="adj" fmla="val 22222"/>
              </a:avLst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609600" y="4343400"/>
              <a:ext cx="2352675" cy="342900"/>
            </a:xfrm>
            <a:prstGeom prst="roundRect">
              <a:avLst>
                <a:gd name="adj" fmla="val 22222"/>
              </a:avLst>
            </a:prstGeom>
            <a:solidFill>
              <a:srgbClr val="1F6F8B">
                <a:alpha val="32000"/>
              </a:srgbClr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00456" y="49466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真机实测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609600" y="5314950"/>
              <a:ext cx="5143500" cy="685800"/>
            </a:xfrm>
            <a:prstGeom prst="roundRect">
              <a:avLst>
                <a:gd name="adj" fmla="val 19444"/>
              </a:avLst>
            </a:prstGeom>
            <a:solidFill>
              <a:srgbClr val="FBEDE8"/>
            </a:solidFill>
            <a:ln w="28575">
              <a:solidFill>
                <a:srgbClr val="B8442A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2077212" y="5413375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和猜的不一样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6438900" y="2971800"/>
              <a:ext cx="5143500" cy="800100"/>
            </a:xfrm>
            <a:prstGeom prst="roundRect">
              <a:avLst>
                <a:gd name="adj" fmla="val 21429"/>
              </a:avLst>
            </a:prstGeom>
            <a:solidFill>
              <a:srgbClr val="E7F1F5"/>
            </a:solidFill>
            <a:ln w="28575">
              <a:solidFill>
                <a:srgbClr val="1F6F8B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8269986" y="312737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七天更稳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429756" y="39751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我们猜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696346" y="3860800"/>
              <a:ext cx="89977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24 人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6438900" y="4343400"/>
              <a:ext cx="5143500" cy="342900"/>
            </a:xfrm>
            <a:prstGeom prst="roundRect">
              <a:avLst>
                <a:gd name="adj" fmla="val 22222"/>
              </a:avLst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6438900" y="4343400"/>
              <a:ext cx="5143500" cy="342900"/>
            </a:xfrm>
            <a:prstGeom prst="roundRect">
              <a:avLst>
                <a:gd name="adj" fmla="val 22222"/>
              </a:avLst>
            </a:prstGeom>
            <a:solidFill>
              <a:srgbClr val="1F6F8B">
                <a:alpha val="32000"/>
              </a:srgbClr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429756" y="49466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真机实测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6438900" y="5314950"/>
              <a:ext cx="5143500" cy="685800"/>
            </a:xfrm>
            <a:prstGeom prst="roundRect">
              <a:avLst>
                <a:gd name="adj" fmla="val 19444"/>
              </a:avLst>
            </a:prstGeom>
            <a:solidFill>
              <a:srgbClr val="F6EDE4"/>
            </a:solidFill>
            <a:ln w="28575">
              <a:solidFill>
                <a:srgbClr val="C2570A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8088249" y="5413375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和猜的一样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环节四 · 8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11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07491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一排数字，取中间那个当全班答案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6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62584" y="448945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报三天数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1F6F8B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1F6F8B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729734" y="448945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报七天数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1F6F8B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1F6F8B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23" name="Ellipse 23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59688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取中间那个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环节四 · 8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12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不一样的那天，留还是删都要说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880110" y="3220402"/>
              <a:ext cx="265747" cy="220027"/>
            </a:xfrm>
            <a:custGeom>
              <a:avLst/>
              <a:gdLst/>
              <a:ahLst/>
              <a:cxnLst/>
              <a:rect l="l" t="t" r="r" b="b"/>
              <a:pathLst>
                <a:path w="265747" h="220027">
                  <a:moveTo>
                    <a:pt x="0" y="122872"/>
                  </a:moveTo>
                  <a:lnTo>
                    <a:pt x="97155" y="220027"/>
                  </a:lnTo>
                  <a:lnTo>
                    <a:pt x="265747" y="0"/>
                  </a:lnTo>
                </a:path>
              </a:pathLst>
            </a:custGeom>
            <a:noFill/>
            <a:ln w="47625" cap="rnd">
              <a:solidFill>
                <a:srgbClr val="C2570A"/>
              </a:solidFill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319784" y="3086100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留着，写清为什么特别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EF6F3"/>
            </a:solidFill>
            <a:ln>
              <a:noFill/>
            </a:ln>
          </p:spPr>
        </p:sp>
        <p:sp>
          <p:nvSpPr>
            <p:cNvPr id="14" name="Freeform 14"/>
            <p:cNvSpPr/>
            <p:nvPr/>
          </p:nvSpPr>
          <p:spPr>
            <a:xfrm>
              <a:off x="923925" y="4400550"/>
              <a:ext cx="171450" cy="171450"/>
            </a:xfrm>
            <a:custGeom>
              <a:avLst/>
              <a:gdLst/>
              <a:ahLst/>
              <a:cxnLst/>
              <a:rect l="l" t="t" r="r" b="b"/>
              <a:pathLst>
                <a:path w="171450" h="171450">
                  <a:moveTo>
                    <a:pt x="0" y="0"/>
                  </a:moveTo>
                  <a:lnTo>
                    <a:pt x="171450" y="171450"/>
                  </a:lnTo>
                  <a:moveTo>
                    <a:pt x="171450" y="0"/>
                  </a:moveTo>
                  <a:lnTo>
                    <a:pt x="0" y="17145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B8442A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319784" y="4241800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删掉，让预测好看一点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3F8FB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722706" y="5285581"/>
              <a:ext cx="573888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980" b="1" dirty="0">
                  <a:solidFill>
                    <a:srgbClr val="2C6E8F"/>
                  </a:solidFill>
                  <a:latin typeface="+mn-lt"/>
                  <a:ea typeface="+mn-ea"/>
                  <a:cs typeface="+mn-cs"/>
                </a:rPr>
                <a:t>？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395984" y="53975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不说，不算处理过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环节四 · 8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13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数据能不能改，规矩要先说清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3" name="zone-ask"/>
          <p:cNvGrpSpPr/>
          <p:nvPr/>
        </p:nvGrpSpPr>
        <p:grpSpPr>
          <a:xfrm>
            <a:off x="590550" y="2853690"/>
            <a:ext cx="10991850" cy="3242310"/>
            <a:chOff x="590550" y="2853690"/>
            <a:chExt cx="10991850" cy="3242310"/>
          </a:xfrm>
        </p:grpSpPr>
        <p:sp>
          <p:nvSpPr>
            <p:cNvPr id="10" name="TextBox 10"/>
            <p:cNvSpPr txBox="1"/>
            <p:nvPr/>
          </p:nvSpPr>
          <p:spPr>
            <a:xfrm>
              <a:off x="590550" y="2853690"/>
              <a:ext cx="6822948" cy="1390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200" b="1" dirty="0">
                  <a:solidFill>
                    <a:srgbClr val="1F6F8B"/>
                  </a:solidFill>
                  <a:latin typeface="+mn-lt"/>
                  <a:ea typeface="+mn-ea"/>
                  <a:cs typeface="+mn-cs"/>
                </a:rPr>
                <a:t>这一天留还是删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6096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1F6F8B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666750" y="4640580"/>
              <a:ext cx="457200" cy="4572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122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4484" y="5095240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照实留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815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1F6F8B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4438650" y="4640580"/>
              <a:ext cx="457200" cy="4572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45841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596384" y="509524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问清再留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1534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1F6F8B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8210550" y="4640580"/>
              <a:ext cx="457200" cy="4572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3560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368284" y="5095240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直接删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环节五 · 4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14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写下你预测时最当心的一件事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2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EFEAF7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81050" y="3101975"/>
              <a:ext cx="457200" cy="4572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0537" y="31718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95984" y="30861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数据太少时别乱猜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F2FB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81050" y="4257675"/>
              <a:ext cx="457200" cy="4572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05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95984" y="42418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有个数特别高要问清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EFEAF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81050" y="5413375"/>
              <a:ext cx="457200" cy="4572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0537" y="5483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5984" y="53975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说不清就先不下结论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板书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15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610702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左区数据全程不擦，右区对照随时补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2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81050" y="31019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0537" y="31718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95984" y="3086100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报真数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81050" y="42576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05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95984" y="424180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两张预测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81050" y="54133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0537" y="5483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5984" y="539750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留一栏空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00456" y="6318250"/>
            <a:ext cx="4900955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第 1 分钟报真数，环节四往右区补异常值讨论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量规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16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你今天做到第几档，自己勾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40" name="zone-table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790575"/>
            </a:xfrm>
            <a:prstGeom prst="rect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33806" y="3113088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维度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876931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4 迁移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07720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3 熟练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277481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2 合格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47775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1 起步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33806" y="3913188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录得准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3729038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5929312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8129588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10344150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609600" y="4467225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09600" y="4476750"/>
              <a:ext cx="10972800" cy="8096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33806" y="4722812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问得清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3729038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5929312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129588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10344150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609600" y="5276850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733806" y="5532438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验得实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3729038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5929312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8129588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3" name="Rectangle 33"/>
            <p:cNvSpPr/>
            <p:nvPr/>
          </p:nvSpPr>
          <p:spPr>
            <a:xfrm>
              <a:off x="10344150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609600" y="6086475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609600" y="2876550"/>
              <a:ext cx="10972800" cy="952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6" name="Rectangle 36"/>
            <p:cNvSpPr/>
            <p:nvPr/>
          </p:nvSpPr>
          <p:spPr>
            <a:xfrm>
              <a:off x="2752725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7" name="Rectangle 37"/>
            <p:cNvSpPr/>
            <p:nvPr/>
          </p:nvSpPr>
          <p:spPr>
            <a:xfrm>
              <a:off x="495300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7153275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9" name="Rectangle 39"/>
            <p:cNvSpPr/>
            <p:nvPr/>
          </p:nvSpPr>
          <p:spPr>
            <a:xfrm>
              <a:off x="935355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sp>
        <p:nvSpPr>
          <p:cNvPr id="41" name="TextBox 41"/>
          <p:cNvSpPr txBox="1"/>
          <p:nvPr/>
        </p:nvSpPr>
        <p:spPr>
          <a:xfrm>
            <a:off x="600456" y="6318250"/>
            <a:ext cx="5591556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完整四级量规在《学习任务单》第六节，不上投影屏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任务单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17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39597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两个预测都要写下依据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35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62584" y="4489450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排成表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2" name="Group 22"/>
            <p:cNvGrpSpPr/>
            <p:nvPr/>
          </p:nvGrpSpPr>
          <p:grpSpPr>
            <a:xfrm>
              <a:off x="5348287" y="3851275"/>
              <a:ext cx="314324" cy="296862"/>
              <a:chOff x="5348287" y="3851275"/>
              <a:chExt cx="314324" cy="296862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5435600" y="3938587"/>
                <a:ext cx="1397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39700" h="9525">
                    <a:moveTo>
                      <a:pt x="0" y="0"/>
                    </a:moveTo>
                    <a:lnTo>
                      <a:pt x="139700" y="0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5435600" y="4008437"/>
                <a:ext cx="1047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">
                    <a:moveTo>
                      <a:pt x="0" y="0"/>
                    </a:moveTo>
                    <a:lnTo>
                      <a:pt x="104775" y="0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5348287" y="3851275"/>
                <a:ext cx="314324" cy="296862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296862">
                    <a:moveTo>
                      <a:pt x="261937" y="0"/>
                    </a:moveTo>
                    <a:cubicBezTo>
                      <a:pt x="290870" y="0"/>
                      <a:pt x="314324" y="23455"/>
                      <a:pt x="314324" y="52387"/>
                    </a:cubicBezTo>
                    <a:lnTo>
                      <a:pt x="314324" y="192087"/>
                    </a:lnTo>
                    <a:cubicBezTo>
                      <a:pt x="314324" y="221020"/>
                      <a:pt x="290870" y="244475"/>
                      <a:pt x="261937" y="244475"/>
                    </a:cubicBezTo>
                    <a:lnTo>
                      <a:pt x="174625" y="244475"/>
                    </a:lnTo>
                    <a:lnTo>
                      <a:pt x="87312" y="296862"/>
                    </a:lnTo>
                    <a:lnTo>
                      <a:pt x="87312" y="244475"/>
                    </a:lnTo>
                    <a:lnTo>
                      <a:pt x="52387" y="244475"/>
                    </a:lnTo>
                    <a:cubicBezTo>
                      <a:pt x="23455" y="244475"/>
                      <a:pt x="0" y="221020"/>
                      <a:pt x="0" y="192087"/>
                    </a:cubicBezTo>
                    <a:lnTo>
                      <a:pt x="0" y="52387"/>
                    </a:lnTo>
                    <a:cubicBezTo>
                      <a:pt x="0" y="23455"/>
                      <a:pt x="23455" y="0"/>
                      <a:pt x="52387" y="0"/>
                    </a:cubicBezTo>
                    <a:lnTo>
                      <a:pt x="261937" y="0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</p:grpSp>
        <p:sp>
          <p:nvSpPr>
            <p:cNvPr id="23" name="TextBox 23"/>
            <p:cNvSpPr txBox="1"/>
            <p:nvPr/>
          </p:nvSpPr>
          <p:spPr>
            <a:xfrm>
              <a:off x="4729734" y="4489450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猜两次</a:t>
              </a:r>
            </a:p>
          </p:txBody>
        </p:sp>
        <p:sp>
          <p:nvSpPr>
            <p:cNvPr id="24" name="Freeform 24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25" name="Freeform 25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26" name="Rectangle 26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27" name="Ellipse 27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33" name="Group 33"/>
            <p:cNvGrpSpPr/>
            <p:nvPr/>
          </p:nvGrpSpPr>
          <p:grpSpPr>
            <a:xfrm>
              <a:off x="9215437" y="3833812"/>
              <a:ext cx="314325" cy="314324"/>
              <a:chOff x="9215437" y="3833812"/>
              <a:chExt cx="314325" cy="314324"/>
            </a:xfrm>
          </p:grpSpPr>
          <p:sp>
            <p:nvSpPr>
              <p:cNvPr id="29" name="Freeform 29"/>
              <p:cNvSpPr/>
              <p:nvPr/>
            </p:nvSpPr>
            <p:spPr>
              <a:xfrm>
                <a:off x="9215437" y="3833812"/>
                <a:ext cx="314324" cy="314324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314324">
                    <a:moveTo>
                      <a:pt x="52387" y="314324"/>
                    </a:moveTo>
                    <a:lnTo>
                      <a:pt x="314324" y="52387"/>
                    </a:lnTo>
                    <a:lnTo>
                      <a:pt x="261937" y="0"/>
                    </a:lnTo>
                    <a:lnTo>
                      <a:pt x="0" y="261937"/>
                    </a:lnTo>
                    <a:lnTo>
                      <a:pt x="52387" y="314324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30" name="Freeform 30"/>
              <p:cNvSpPr/>
              <p:nvPr/>
            </p:nvSpPr>
            <p:spPr>
              <a:xfrm>
                <a:off x="9424987" y="3886200"/>
                <a:ext cx="52387" cy="52387"/>
              </a:xfrm>
              <a:custGeom>
                <a:avLst/>
                <a:gdLst/>
                <a:ahLst/>
                <a:cxnLst/>
                <a:rect l="l" t="t" r="r" b="b"/>
                <a:pathLst>
                  <a:path w="52387" h="52387">
                    <a:moveTo>
                      <a:pt x="0" y="0"/>
                    </a:moveTo>
                    <a:lnTo>
                      <a:pt x="52387" y="52387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31" name="Freeform 31"/>
              <p:cNvSpPr/>
              <p:nvPr/>
            </p:nvSpPr>
            <p:spPr>
              <a:xfrm>
                <a:off x="9285287" y="3833812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32" name="Freeform 32"/>
              <p:cNvSpPr/>
              <p:nvPr/>
            </p:nvSpPr>
            <p:spPr>
              <a:xfrm>
                <a:off x="9459912" y="4008437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</p:grpSp>
        <p:sp>
          <p:nvSpPr>
            <p:cNvPr id="34" name="TextBox 34"/>
            <p:cNvSpPr txBox="1"/>
            <p:nvPr/>
          </p:nvSpPr>
          <p:spPr>
            <a:xfrm>
              <a:off x="8596884" y="4489450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写依据</a:t>
              </a:r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600456" y="6318250"/>
            <a:ext cx="3447059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环节三最后 3 分钟填完，当场交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平台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18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今天你只会用到这三个画面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imgs"/>
          <p:cNvGrpSpPr/>
          <p:nvPr/>
        </p:nvGrpSpPr>
        <p:grpSpPr>
          <a:xfrm>
            <a:off x="600456" y="2876550"/>
            <a:ext cx="10981944" cy="3207004"/>
            <a:chOff x="600456" y="2876550"/>
            <a:chExt cx="10981944" cy="3207004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0502" y="2876550"/>
              <a:ext cx="3038622" cy="2743200"/>
            </a:xfrm>
            <a:prstGeom prst="rect">
              <a:avLst/>
            </a:prstGeom>
          </p:spPr>
        </p:pic>
        <p:sp>
          <p:nvSpPr>
            <p:cNvPr id="12" name="Ellipse 12"/>
            <p:cNvSpPr/>
            <p:nvPr/>
          </p:nvSpPr>
          <p:spPr>
            <a:xfrm>
              <a:off x="6667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897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00456" y="5731510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教师端：建课堂拿房号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942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91025" y="3185517"/>
              <a:ext cx="3400425" cy="2125266"/>
            </a:xfrm>
            <a:prstGeom prst="rect">
              <a:avLst/>
            </a:prstGeom>
          </p:spPr>
        </p:pic>
        <p:sp>
          <p:nvSpPr>
            <p:cNvPr id="17" name="Ellipse 17"/>
            <p:cNvSpPr/>
            <p:nvPr/>
          </p:nvSpPr>
          <p:spPr>
            <a:xfrm>
              <a:off x="44513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5743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385056" y="5731510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课堂内：表格板书与对话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81788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21" name="Image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72450" y="3185517"/>
              <a:ext cx="3400425" cy="2125266"/>
            </a:xfrm>
            <a:prstGeom prst="rect">
              <a:avLst/>
            </a:prstGeom>
          </p:spPr>
        </p:pic>
        <p:sp>
          <p:nvSpPr>
            <p:cNvPr id="22" name="Ellipse 22"/>
            <p:cNvSpPr/>
            <p:nvPr/>
          </p:nvSpPr>
          <p:spPr>
            <a:xfrm>
              <a:off x="82359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83589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169656" y="5731510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学生端：只看回答和板书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600456" y="6318250"/>
            <a:ext cx="3931691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下课前 1 分钟，教师依次做这三件事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改进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19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93176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这套课还能再往前走一步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00100" y="31019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10234" y="30861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把数据做成全班汇总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00100" y="42576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110234" y="42418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把检验做成时间线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00100" y="54133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110234" y="53975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把记录做成自动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600456" y="6318250"/>
            <a:ext cx="4379976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以上三项当前平台暂未提供，属规划方向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C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grpSp>
        <p:nvGrpSpPr>
          <p:cNvPr id="7" name="end-head"/>
          <p:cNvGrpSpPr/>
          <p:nvPr/>
        </p:nvGrpSpPr>
        <p:grpSpPr>
          <a:xfrm>
            <a:off x="590550" y="666750"/>
            <a:ext cx="11000994" cy="1657191"/>
            <a:chOff x="590550" y="666750"/>
            <a:chExt cx="11000994" cy="1657191"/>
          </a:xfrm>
        </p:grpSpPr>
        <p:sp>
          <p:nvSpPr>
            <p:cNvPr id="3" name="Rectangle 3"/>
            <p:cNvSpPr/>
            <p:nvPr/>
          </p:nvSpPr>
          <p:spPr>
            <a:xfrm>
              <a:off x="609600" y="6667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下课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B93A1"/>
                  </a:solidFill>
                  <a:latin typeface="+mn-lt"/>
                  <a:ea typeface="+mn-ea"/>
                  <a:cs typeface="+mn-cs"/>
                </a:rPr>
                <a:t>20 / 20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0550" y="1546701"/>
              <a:ext cx="4860188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下周一，答案才会来</a:t>
              </a:r>
            </a:p>
          </p:txBody>
        </p:sp>
      </p:grpSp>
      <p:grpSp>
        <p:nvGrpSpPr>
          <p:cNvPr id="20" name="zone-text"/>
          <p:cNvGrpSpPr/>
          <p:nvPr/>
        </p:nvGrpSpPr>
        <p:grpSpPr>
          <a:xfrm>
            <a:off x="609600" y="2586990"/>
            <a:ext cx="10972800" cy="3051810"/>
            <a:chOff x="609600" y="2586990"/>
            <a:chExt cx="10972800" cy="3051810"/>
          </a:xfrm>
        </p:grpSpPr>
        <p:sp>
          <p:nvSpPr>
            <p:cNvPr id="8" name="Rectangle 8"/>
            <p:cNvSpPr/>
            <p:nvPr/>
          </p:nvSpPr>
          <p:spPr>
            <a:xfrm>
              <a:off x="609600" y="258699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9" name="Ellipse 9"/>
            <p:cNvSpPr/>
            <p:nvPr/>
          </p:nvSpPr>
          <p:spPr>
            <a:xfrm>
              <a:off x="781050" y="27844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30537" y="28543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95984" y="27686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三天预测差多少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68681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781050" y="388429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30537" y="395414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95984" y="386842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七天预测差多少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478663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781050" y="498411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30537" y="505396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95984" y="496824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谁的猜测更接近</a:t>
              </a:r>
            </a:p>
          </p:txBody>
        </p:sp>
      </p:grpSp>
      <p:grpSp>
        <p:nvGrpSpPr>
          <p:cNvPr id="23" name="end-next"/>
          <p:cNvGrpSpPr/>
          <p:nvPr/>
        </p:nvGrpSpPr>
        <p:grpSpPr>
          <a:xfrm>
            <a:off x="609600" y="5924550"/>
            <a:ext cx="4561332" cy="383794"/>
            <a:chOff x="609600" y="5924550"/>
            <a:chExt cx="4561332" cy="383794"/>
          </a:xfrm>
        </p:grpSpPr>
        <p:sp>
          <p:nvSpPr>
            <p:cNvPr id="21" name="Rectangle 21"/>
            <p:cNvSpPr/>
            <p:nvPr/>
          </p:nvSpPr>
          <p:spPr>
            <a:xfrm>
              <a:off x="609600" y="5924550"/>
              <a:ext cx="47625" cy="38100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90956" y="5956300"/>
              <a:ext cx="437997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B9C0CC"/>
                  </a:solidFill>
                  <a:latin typeface="+mn-lt"/>
                  <a:ea typeface="+mn-ea"/>
                  <a:cs typeface="+mn-cs"/>
                </a:rPr>
                <a:t>下一单元：会用数据的人，先会怀疑数据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g46-04">
  <a:themeElements>
    <a:clrScheme name="g46-0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46-04">
      <a:maj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46-0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2026-10-26T10:48:50Z</dcterms:created>
  <dcterms:modified xsi:type="dcterms:W3CDTF">2026-10-26T10:48:50Z</dcterms:modified>
  <cp:category/>
  <cp:contentStatus/>
</cp:coreProperties>
</file>