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2000" cy="68580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g79-02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g79-02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lang="zh-CN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ecf7a12241a0d2b7.png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b1ebf89bf03d2c34.png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cfdeed4343dc71cd.jpg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59e117e0113d2030.png"/>
  <Relationship Id="rId3" Type="http://schemas.openxmlformats.org/officeDocument/2006/relationships/image" Target="../media/image_734c5346debc2b3e.png"/>
  <Relationship Id="rId4" Type="http://schemas.openxmlformats.org/officeDocument/2006/relationships/image" Target="../media/image_9b9723ec94f46975.png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C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grpSp>
        <p:nvGrpSpPr>
          <p:cNvPr id="5" name="cover-panel"/>
          <p:cNvGrpSpPr/>
          <p:nvPr/>
        </p:nvGrpSpPr>
        <p:grpSpPr>
          <a:xfrm>
            <a:off x="0" y="0"/>
            <a:ext cx="6696075" cy="6858000"/>
            <a:chOff x="0" y="0"/>
            <a:chExt cx="6696075" cy="6858000"/>
          </a:xfrm>
        </p:grpSpPr>
        <p:sp>
          <p:nvSpPr>
            <p:cNvPr id="3" name="Rectangle 3"/>
            <p:cNvSpPr/>
            <p:nvPr/>
          </p:nvSpPr>
          <p:spPr>
            <a:xfrm>
              <a:off x="0" y="0"/>
              <a:ext cx="6667500" cy="6858000"/>
            </a:xfrm>
            <a:prstGeom prst="rect">
              <a:avLst/>
            </a:prstGeom>
            <a:solidFill>
              <a:srgbClr val="161C24"/>
            </a:solidFill>
            <a:ln>
              <a:noFill/>
            </a:ln>
          </p:spPr>
        </p:sp>
        <p:sp>
          <p:nvSpPr>
            <p:cNvPr id="4" name="Rectangle 4"/>
            <p:cNvSpPr/>
            <p:nvPr/>
          </p:nvSpPr>
          <p:spPr>
            <a:xfrm>
              <a:off x="6667500" y="0"/>
              <a:ext cx="28575" cy="6858000"/>
            </a:xfrm>
            <a:prstGeom prst="rect">
              <a:avLst/>
            </a:prstGeom>
            <a:solidFill>
              <a:srgbClr val="C2570A"/>
            </a:solidFill>
            <a:ln>
              <a:noFill/>
            </a:ln>
          </p:spPr>
        </p:sp>
      </p:grpSp>
      <p:grpSp>
        <p:nvGrpSpPr>
          <p:cNvPr id="9" name="cover-photo"/>
          <p:cNvGrpSpPr/>
          <p:nvPr/>
        </p:nvGrpSpPr>
        <p:grpSpPr>
          <a:xfrm>
            <a:off x="7143750" y="1466850"/>
            <a:ext cx="4572000" cy="3854704"/>
            <a:chOff x="7143750" y="1466850"/>
            <a:chExt cx="4572000" cy="3854704"/>
          </a:xfrm>
        </p:grpSpPr>
        <p:sp>
          <p:nvSpPr>
            <p:cNvPr id="6" name="Rectangle 6"/>
            <p:cNvSpPr/>
            <p:nvPr/>
          </p:nvSpPr>
          <p:spPr>
            <a:xfrm>
              <a:off x="7143750" y="1466850"/>
              <a:ext cx="4572000" cy="3467100"/>
            </a:xfrm>
            <a:prstGeom prst="roundRect">
              <a:avLst>
                <a:gd name="adj" fmla="val 1648"/>
              </a:avLst>
            </a:prstGeom>
            <a:solidFill>
              <a:srgbClr val="C2570A"/>
            </a:solidFill>
            <a:ln>
              <a:noFill/>
            </a:ln>
          </p:spPr>
        </p:sp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19950" y="2262961"/>
              <a:ext cx="4419600" cy="1874877"/>
            </a:xfrm>
            <a:prstGeom prst="rect">
              <a:avLst/>
            </a:prstGeom>
          </p:spPr>
        </p:pic>
        <p:sp>
          <p:nvSpPr>
            <p:cNvPr id="8" name="TextBox 8"/>
            <p:cNvSpPr txBox="1"/>
            <p:nvPr/>
          </p:nvSpPr>
          <p:spPr>
            <a:xfrm>
              <a:off x="7210806" y="4969510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五栏走一圈，还要回头补</a:t>
              </a:r>
            </a:p>
          </p:txBody>
        </p:sp>
      </p:grpSp>
      <p:grpSp>
        <p:nvGrpSpPr>
          <p:cNvPr id="17" name="cover-text"/>
          <p:cNvGrpSpPr/>
          <p:nvPr/>
        </p:nvGrpSpPr>
        <p:grpSpPr>
          <a:xfrm>
            <a:off x="590550" y="1345565"/>
            <a:ext cx="5734050" cy="5191379"/>
            <a:chOff x="590550" y="1345565"/>
            <a:chExt cx="5734050" cy="5191379"/>
          </a:xfrm>
        </p:grpSpPr>
        <p:sp>
          <p:nvSpPr>
            <p:cNvPr id="10" name="TextBox 10"/>
            <p:cNvSpPr txBox="1"/>
            <p:nvPr/>
          </p:nvSpPr>
          <p:spPr>
            <a:xfrm>
              <a:off x="590550" y="1345565"/>
              <a:ext cx="4642104" cy="11049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5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机器学习流程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00456" y="2310130"/>
              <a:ext cx="550674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初中（七至九年级） · 7—9 年级 · 1 课时 · 45 分钟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810000"/>
              <a:ext cx="5715000" cy="830580"/>
            </a:xfrm>
            <a:prstGeom prst="roundRect">
              <a:avLst>
                <a:gd name="adj" fmla="val 16055"/>
              </a:avLst>
            </a:prstGeom>
            <a:solidFill>
              <a:srgbClr val="2A303A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609600" y="3810000"/>
              <a:ext cx="57150" cy="83058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81634" y="3980815"/>
              <a:ext cx="402564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EDE9E3"/>
                  </a:solidFill>
                  <a:latin typeface="+mn-lt"/>
                  <a:ea typeface="+mn-ea"/>
                  <a:cs typeface="+mn-cs"/>
                </a:rPr>
                <a:t>今天我们自己教它认树叶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00456" y="5880100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人工智能通识教育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00456" y="6184900"/>
              <a:ext cx="559155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本课件配合《机器学习流程》教学设计（教案）使用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目标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2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93176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这节课你要带走三样东西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goals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609600" y="2876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914400" y="3095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82937" y="3184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605534" y="30988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讲得出五步流程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09600" y="4019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609600" y="4019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914400" y="4238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829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605534" y="424180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用证据判归因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609600" y="5162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609600" y="5162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914400" y="5381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82937" y="5470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605534" y="53848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提得出改进办法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路线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3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8610702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六个环节走完，才敢说它为什么会错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46" name="zone-route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609600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1204912" y="318135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373450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95946" y="3980815"/>
              <a:ext cx="7132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任务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发布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19276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5 分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2466975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2466975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3062288" y="318135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3230825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953322" y="3980815"/>
              <a:ext cx="7132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五步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流程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076651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8 分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4324350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4324350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4919662" y="3181350"/>
              <a:ext cx="495300" cy="4953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5088200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810696" y="3980815"/>
              <a:ext cx="7132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采集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标注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4867389" y="5689600"/>
              <a:ext cx="5998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10 分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6181725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6181725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30" name="Ellipse 30"/>
            <p:cNvSpPr/>
            <p:nvPr/>
          </p:nvSpPr>
          <p:spPr>
            <a:xfrm>
              <a:off x="6777038" y="3181350"/>
              <a:ext cx="495300" cy="4953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6945575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6668071" y="3980815"/>
              <a:ext cx="7132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公开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测试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6724764" y="5689600"/>
              <a:ext cx="5998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10 分</a:t>
              </a:r>
            </a:p>
          </p:txBody>
        </p:sp>
        <p:sp>
          <p:nvSpPr>
            <p:cNvPr id="34" name="Rectangle 34"/>
            <p:cNvSpPr/>
            <p:nvPr/>
          </p:nvSpPr>
          <p:spPr>
            <a:xfrm>
              <a:off x="8039100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35" name="Rectangle 35"/>
            <p:cNvSpPr/>
            <p:nvPr/>
          </p:nvSpPr>
          <p:spPr>
            <a:xfrm>
              <a:off x="8039100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36" name="Ellipse 36"/>
            <p:cNvSpPr/>
            <p:nvPr/>
          </p:nvSpPr>
          <p:spPr>
            <a:xfrm>
              <a:off x="8634412" y="3181350"/>
              <a:ext cx="495300" cy="4953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8802950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8525446" y="3980815"/>
              <a:ext cx="7132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诊断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归因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8648776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7 分</a:t>
              </a:r>
            </a:p>
          </p:txBody>
        </p:sp>
        <p:sp>
          <p:nvSpPr>
            <p:cNvPr id="40" name="Rectangle 40"/>
            <p:cNvSpPr/>
            <p:nvPr/>
          </p:nvSpPr>
          <p:spPr>
            <a:xfrm>
              <a:off x="9896475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41" name="Rectangle 41"/>
            <p:cNvSpPr/>
            <p:nvPr/>
          </p:nvSpPr>
          <p:spPr>
            <a:xfrm>
              <a:off x="9896475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42" name="Ellipse 42"/>
            <p:cNvSpPr/>
            <p:nvPr/>
          </p:nvSpPr>
          <p:spPr>
            <a:xfrm>
              <a:off x="10491788" y="3181350"/>
              <a:ext cx="495300" cy="4953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10660325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0382822" y="3980815"/>
              <a:ext cx="7132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收束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迁移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0506151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5 分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环节一 · 5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4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93176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先说清今天要教它认什么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9" name="zone-ask"/>
          <p:cNvGrpSpPr/>
          <p:nvPr/>
        </p:nvGrpSpPr>
        <p:grpSpPr>
          <a:xfrm>
            <a:off x="590550" y="2853690"/>
            <a:ext cx="10991850" cy="3242310"/>
            <a:chOff x="590550" y="2853690"/>
            <a:chExt cx="10991850" cy="3242310"/>
          </a:xfrm>
        </p:grpSpPr>
        <p:sp>
          <p:nvSpPr>
            <p:cNvPr id="10" name="TextBox 10"/>
            <p:cNvSpPr txBox="1"/>
            <p:nvPr/>
          </p:nvSpPr>
          <p:spPr>
            <a:xfrm>
              <a:off x="590550" y="2853690"/>
              <a:ext cx="7792212" cy="1390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200" b="1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认一种还是认全部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609600" y="4583430"/>
              <a:ext cx="531495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C2570A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666750" y="4640580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122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24484" y="509524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谁来定标准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267450" y="4583430"/>
              <a:ext cx="531495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C2570A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6324600" y="4640580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47012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482334" y="509524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谁来判对错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环节一 · 5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5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53912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今天不比谁机器强，比谁先说清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2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781050" y="31019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30537" y="31718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95984" y="308610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数据要干净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781050" y="42576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305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95984" y="424180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标注要一致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81050" y="54133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30537" y="5483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95984" y="539750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结果要有人核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环节二 · 8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6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五步里只有一步是机器做的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2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781050" y="31019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30537" y="31718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95984" y="308610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我们喂：收集、标注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781050" y="42576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305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95984" y="424180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机器做：训练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81050" y="54133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30537" y="5483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95984" y="539750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我们验：测试、改进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600456" y="6318250"/>
            <a:ext cx="3653028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板书上第五格先留空，错还没发生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环节二 · 8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7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807491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五步不是并列的，是一级级下来的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5" name="zone-imgs"/>
          <p:cNvGrpSpPr/>
          <p:nvPr/>
        </p:nvGrpSpPr>
        <p:grpSpPr>
          <a:xfrm>
            <a:off x="600456" y="2876550"/>
            <a:ext cx="10981944" cy="3207004"/>
            <a:chOff x="600456" y="2876550"/>
            <a:chExt cx="10981944" cy="3207004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78641" y="2876550"/>
              <a:ext cx="4434717" cy="2743200"/>
            </a:xfrm>
            <a:prstGeom prst="rect">
              <a:avLst/>
            </a:prstGeom>
          </p:spPr>
        </p:pic>
        <p:sp>
          <p:nvSpPr>
            <p:cNvPr id="12" name="Ellipse 12"/>
            <p:cNvSpPr/>
            <p:nvPr/>
          </p:nvSpPr>
          <p:spPr>
            <a:xfrm>
              <a:off x="6667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897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00456" y="5731510"/>
              <a:ext cx="316839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五级台阶，从导入一路到评估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环节三 · 10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8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53912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一组只认一种树，全组一个名字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7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6258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组内先统一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1F6F8B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1F6F8B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72973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轮流拍三张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1F6F8B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1F6F8B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23" name="Ellipse 23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5" name="Freeform 25"/>
            <p:cNvSpPr/>
            <p:nvPr/>
          </p:nvSpPr>
          <p:spPr>
            <a:xfrm>
              <a:off x="9250362" y="3903662"/>
              <a:ext cx="261937" cy="174625"/>
            </a:xfrm>
            <a:custGeom>
              <a:avLst/>
              <a:gdLst/>
              <a:ahLst/>
              <a:cxnLst/>
              <a:rect l="l" t="t" r="r" b="b"/>
              <a:pathLst>
                <a:path w="261937" h="174625">
                  <a:moveTo>
                    <a:pt x="0" y="87312"/>
                  </a:moveTo>
                  <a:lnTo>
                    <a:pt x="87312" y="174625"/>
                  </a:lnTo>
                  <a:lnTo>
                    <a:pt x="261937" y="0"/>
                  </a:lnTo>
                </a:path>
              </a:pathLst>
            </a:custGeom>
            <a:noFill/>
            <a:ln w="34925">
              <a:solidFill>
                <a:srgbClr val="1F6F8B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8596884" y="448945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交叉检查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环节三 · 10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9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这三张图能不能用，看三件事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9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1" name="Freeform 11"/>
            <p:cNvSpPr/>
            <p:nvPr/>
          </p:nvSpPr>
          <p:spPr>
            <a:xfrm>
              <a:off x="880110" y="3220402"/>
              <a:ext cx="265747" cy="220027"/>
            </a:xfrm>
            <a:custGeom>
              <a:avLst/>
              <a:gdLst/>
              <a:ahLst/>
              <a:cxnLst/>
              <a:rect l="l" t="t" r="r" b="b"/>
              <a:pathLst>
                <a:path w="265747" h="220027">
                  <a:moveTo>
                    <a:pt x="0" y="122872"/>
                  </a:moveTo>
                  <a:lnTo>
                    <a:pt x="97155" y="220027"/>
                  </a:lnTo>
                  <a:lnTo>
                    <a:pt x="265747" y="0"/>
                  </a:lnTo>
                </a:path>
              </a:pathLst>
            </a:custGeom>
            <a:noFill/>
            <a:ln w="47625" cap="rnd">
              <a:solidFill>
                <a:srgbClr val="C2570A"/>
              </a:solidFill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319784" y="30861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画面里只有一种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4" name="Freeform 14"/>
            <p:cNvSpPr/>
            <p:nvPr/>
          </p:nvSpPr>
          <p:spPr>
            <a:xfrm>
              <a:off x="880110" y="4375785"/>
              <a:ext cx="265747" cy="220980"/>
            </a:xfrm>
            <a:custGeom>
              <a:avLst/>
              <a:gdLst/>
              <a:ahLst/>
              <a:cxnLst/>
              <a:rect l="l" t="t" r="r" b="b"/>
              <a:pathLst>
                <a:path w="265747" h="220980">
                  <a:moveTo>
                    <a:pt x="0" y="123825"/>
                  </a:moveTo>
                  <a:lnTo>
                    <a:pt x="97155" y="220980"/>
                  </a:lnTo>
                  <a:lnTo>
                    <a:pt x="265747" y="0"/>
                  </a:lnTo>
                </a:path>
              </a:pathLst>
            </a:custGeom>
            <a:noFill/>
            <a:ln w="47625" cap="rnd">
              <a:solidFill>
                <a:srgbClr val="C2570A"/>
              </a:solidFill>
              <a:round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319784" y="42418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叶脉和边缘看得清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EF6F3"/>
            </a:solidFill>
            <a:ln>
              <a:noFill/>
            </a:ln>
          </p:spPr>
        </p:sp>
        <p:sp>
          <p:nvSpPr>
            <p:cNvPr id="17" name="Freeform 17"/>
            <p:cNvSpPr/>
            <p:nvPr/>
          </p:nvSpPr>
          <p:spPr>
            <a:xfrm>
              <a:off x="923925" y="5555932"/>
              <a:ext cx="171450" cy="171450"/>
            </a:xfrm>
            <a:custGeom>
              <a:avLst/>
              <a:gdLst/>
              <a:ahLst/>
              <a:cxnLst/>
              <a:rect l="l" t="t" r="r" b="b"/>
              <a:pathLst>
                <a:path w="171450" h="171450">
                  <a:moveTo>
                    <a:pt x="0" y="0"/>
                  </a:moveTo>
                  <a:lnTo>
                    <a:pt x="171450" y="171450"/>
                  </a:lnTo>
                  <a:moveTo>
                    <a:pt x="171450" y="0"/>
                  </a:moveTo>
                  <a:lnTo>
                    <a:pt x="0" y="17145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B8442A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319784" y="53975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名字全组不一致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环节四 · 10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10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同一张图，它为什么认错了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9" name="zone-ask"/>
          <p:cNvGrpSpPr/>
          <p:nvPr/>
        </p:nvGrpSpPr>
        <p:grpSpPr>
          <a:xfrm>
            <a:off x="590550" y="2853690"/>
            <a:ext cx="10991850" cy="3242310"/>
            <a:chOff x="590550" y="2853690"/>
            <a:chExt cx="10991850" cy="3242310"/>
          </a:xfrm>
        </p:grpSpPr>
        <p:sp>
          <p:nvSpPr>
            <p:cNvPr id="10" name="TextBox 10"/>
            <p:cNvSpPr txBox="1"/>
            <p:nvPr/>
          </p:nvSpPr>
          <p:spPr>
            <a:xfrm>
              <a:off x="590550" y="2853690"/>
              <a:ext cx="5853684" cy="1390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200" b="1" dirty="0">
                  <a:solidFill>
                    <a:srgbClr val="1F6F8B"/>
                  </a:solidFill>
                  <a:latin typeface="+mn-lt"/>
                  <a:ea typeface="+mn-ea"/>
                  <a:cs typeface="+mn-cs"/>
                </a:rPr>
                <a:t>是标注写错了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609600" y="4583430"/>
              <a:ext cx="531495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1F6F8B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666750" y="4640580"/>
              <a:ext cx="457200" cy="4572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122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24484" y="509524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是照片拍糊了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267450" y="4583430"/>
              <a:ext cx="531495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1F6F8B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6324600" y="4640580"/>
              <a:ext cx="457200" cy="4572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47012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482334" y="509524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是它学坏了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环节四 · 10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11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错的不是它，是我们喂的东西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compare"/>
          <p:cNvGrpSpPr/>
          <p:nvPr/>
        </p:nvGrpSpPr>
        <p:grpSpPr>
          <a:xfrm>
            <a:off x="609600" y="2790825"/>
            <a:ext cx="10972800" cy="3305175"/>
            <a:chOff x="609600" y="2790825"/>
            <a:chExt cx="10972800" cy="3305175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5029200" cy="590550"/>
            </a:xfrm>
            <a:prstGeom prst="roundRect">
              <a:avLst>
                <a:gd name="adj" fmla="val 22581"/>
              </a:avLst>
            </a:prstGeom>
            <a:solidFill>
              <a:srgbClr val="B8442A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747010" y="2927350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我们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676650"/>
              <a:ext cx="5029200" cy="1143000"/>
            </a:xfrm>
            <a:prstGeom prst="roundRect">
              <a:avLst>
                <a:gd name="adj" fmla="val 15000"/>
              </a:avLst>
            </a:prstGeom>
            <a:solidFill>
              <a:srgbClr val="FBEDE8"/>
            </a:solidFill>
            <a:ln w="19050">
              <a:solidFill>
                <a:srgbClr val="B8442A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81634" y="4003675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我们喂的三张同角度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553200" y="2876550"/>
              <a:ext cx="5029200" cy="590550"/>
            </a:xfrm>
            <a:prstGeom prst="roundRect">
              <a:avLst>
                <a:gd name="adj" fmla="val 22581"/>
              </a:avLst>
            </a:prstGeom>
            <a:solidFill>
              <a:srgbClr val="2C6E8F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872347" y="2927350"/>
              <a:ext cx="39090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它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553200" y="3676650"/>
              <a:ext cx="5029200" cy="1143000"/>
            </a:xfrm>
            <a:prstGeom prst="roundRect">
              <a:avLst>
                <a:gd name="adj" fmla="val 15000"/>
              </a:avLst>
            </a:prstGeom>
            <a:solidFill>
              <a:srgbClr val="E9F1F6"/>
            </a:solidFill>
            <a:ln w="19050">
              <a:solidFill>
                <a:srgbClr val="2C6E8F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825234" y="4003675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1F5470"/>
                  </a:solidFill>
                  <a:latin typeface="+mn-lt"/>
                  <a:ea typeface="+mn-ea"/>
                  <a:cs typeface="+mn-cs"/>
                </a:rPr>
                <a:t>它只认得出这个角度</a:t>
              </a:r>
            </a:p>
          </p:txBody>
        </p:sp>
        <p:sp>
          <p:nvSpPr>
            <p:cNvPr id="18" name="Ellipse 18"/>
            <p:cNvSpPr/>
            <p:nvPr/>
          </p:nvSpPr>
          <p:spPr>
            <a:xfrm>
              <a:off x="5715000" y="2790825"/>
              <a:ext cx="762000" cy="762000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8A9099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5970270" y="3097530"/>
              <a:ext cx="251460" cy="9525"/>
            </a:xfrm>
            <a:custGeom>
              <a:avLst/>
              <a:gdLst/>
              <a:ahLst/>
              <a:cxnLst/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5970270" y="3246120"/>
              <a:ext cx="251460" cy="9525"/>
            </a:xfrm>
            <a:custGeom>
              <a:avLst/>
              <a:gdLst/>
              <a:ahLst/>
              <a:cxnLst/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5997892" y="3040380"/>
              <a:ext cx="196215" cy="262890"/>
            </a:xfrm>
            <a:custGeom>
              <a:avLst/>
              <a:gdLst/>
              <a:ahLst/>
              <a:cxnLst/>
              <a:rect l="l" t="t" r="r" b="b"/>
              <a:pathLst>
                <a:path w="196215" h="262890">
                  <a:moveTo>
                    <a:pt x="0" y="262890"/>
                  </a:moveTo>
                  <a:lnTo>
                    <a:pt x="196215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609600" y="5067300"/>
              <a:ext cx="10972800" cy="1028700"/>
            </a:xfrm>
            <a:prstGeom prst="roundRect">
              <a:avLst>
                <a:gd name="adj" fmla="val 14815"/>
              </a:avLst>
            </a:prstGeom>
            <a:solidFill>
              <a:srgbClr val="F2F8FA"/>
            </a:solidFill>
            <a:ln w="19050">
              <a:solidFill>
                <a:srgbClr val="1F6F8B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609600" y="5067300"/>
              <a:ext cx="57150" cy="102870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19734" y="5337175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差在数据，不在机器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环节五 · 7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12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53912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学得太粗和学得太偏，都不算好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6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1485900"/>
            </a:xfrm>
            <a:prstGeom prst="roundRect">
              <a:avLst>
                <a:gd name="adj" fmla="val 11538"/>
              </a:avLst>
            </a:prstGeom>
            <a:solidFill>
              <a:srgbClr val="EFEAF7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00100" y="3390900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10234" y="3375025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欠拟合：抓不住重点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610100"/>
              <a:ext cx="10972800" cy="1485900"/>
            </a:xfrm>
            <a:prstGeom prst="roundRect">
              <a:avLst>
                <a:gd name="adj" fmla="val 11538"/>
              </a:avLst>
            </a:prstGeom>
            <a:solidFill>
              <a:srgbClr val="EFEAF7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00100" y="5124450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110234" y="5108575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过拟合：只会照背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环节五 · 7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13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53912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你按的那个按钮，展开是一堆活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5" name="zone-imgs"/>
          <p:cNvGrpSpPr/>
          <p:nvPr/>
        </p:nvGrpSpPr>
        <p:grpSpPr>
          <a:xfrm>
            <a:off x="600456" y="2876550"/>
            <a:ext cx="10981944" cy="3207004"/>
            <a:chOff x="600456" y="2876550"/>
            <a:chExt cx="10981944" cy="3207004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2743200"/>
            </a:xfrm>
            <a:prstGeom prst="roundRect">
              <a:avLst>
                <a:gd name="adj" fmla="val 5556"/>
              </a:avLst>
            </a:prstGeom>
            <a:solidFill>
              <a:srgbClr val="F6F2FB"/>
            </a:solidFill>
            <a:ln w="19050">
              <a:solidFill>
                <a:srgbClr val="E6DFD7"/>
              </a:solidFill>
            </a:ln>
          </p:spPr>
        </p:sp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08544" y="2876550"/>
              <a:ext cx="7574911" cy="2743200"/>
            </a:xfrm>
            <a:prstGeom prst="rect">
              <a:avLst/>
            </a:prstGeom>
          </p:spPr>
        </p:pic>
        <p:sp>
          <p:nvSpPr>
            <p:cNvPr id="12" name="Ellipse 12"/>
            <p:cNvSpPr/>
            <p:nvPr/>
          </p:nvSpPr>
          <p:spPr>
            <a:xfrm>
              <a:off x="666750" y="2933700"/>
              <a:ext cx="495300" cy="4953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897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00456" y="5731510"/>
              <a:ext cx="29260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四栏：数据准备到模型评估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环节六 · 5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14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把今天的发现写成一张检查单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6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6258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错在哪一步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72973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回到哪一步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23" name="Ellipse 23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596884" y="448945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先补什么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板书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15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这三条全程不擦，下课还能用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2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781050" y="31019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30537" y="31718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95984" y="30861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先定标准再收数据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781050" y="42576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305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95984" y="424180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认错先查数据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81050" y="54133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30537" y="5483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95984" y="539750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换机器排最后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600456" y="6318250"/>
            <a:ext cx="4658639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从第 1 分钟写起，放黑板最下方，全程不擦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量规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16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你今天做到第几档，自己勾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40" name="zone-table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790575"/>
            </a:xfrm>
            <a:prstGeom prst="rect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733806" y="3113088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维度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896106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4 迁移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839206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3 熟练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782306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2 合格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725406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1 起步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33806" y="3913188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流程排得准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4619625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6562725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8505825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10467975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609600" y="4467225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09600" y="4476750"/>
              <a:ext cx="10972800" cy="8096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33806" y="4722812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证据找得到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4619625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6562725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8505825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10467975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609600" y="5276850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733806" y="5532438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建议提得出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4619625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6562725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8505825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3" name="Rectangle 33"/>
            <p:cNvSpPr/>
            <p:nvPr/>
          </p:nvSpPr>
          <p:spPr>
            <a:xfrm>
              <a:off x="10467975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4" name="Rectangle 34"/>
            <p:cNvSpPr/>
            <p:nvPr/>
          </p:nvSpPr>
          <p:spPr>
            <a:xfrm>
              <a:off x="609600" y="6086475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35" name="Rectangle 35"/>
            <p:cNvSpPr/>
            <p:nvPr/>
          </p:nvSpPr>
          <p:spPr>
            <a:xfrm>
              <a:off x="609600" y="2876550"/>
              <a:ext cx="10972800" cy="952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6" name="Rectangle 36"/>
            <p:cNvSpPr/>
            <p:nvPr/>
          </p:nvSpPr>
          <p:spPr>
            <a:xfrm>
              <a:off x="3771900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7" name="Rectangle 37"/>
            <p:cNvSpPr/>
            <p:nvPr/>
          </p:nvSpPr>
          <p:spPr>
            <a:xfrm>
              <a:off x="5715000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8" name="Rectangle 38"/>
            <p:cNvSpPr/>
            <p:nvPr/>
          </p:nvSpPr>
          <p:spPr>
            <a:xfrm>
              <a:off x="7658100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9" name="Rectangle 39"/>
            <p:cNvSpPr/>
            <p:nvPr/>
          </p:nvSpPr>
          <p:spPr>
            <a:xfrm>
              <a:off x="9601200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sp>
        <p:nvSpPr>
          <p:cNvPr id="41" name="TextBox 41"/>
          <p:cNvSpPr txBox="1"/>
          <p:nvPr/>
        </p:nvSpPr>
        <p:spPr>
          <a:xfrm>
            <a:off x="600456" y="6318250"/>
            <a:ext cx="5591556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完整四级量规在《学习任务单》第四节，不上投影屏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任务单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17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这三栏得你自己填，抄它不算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9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62584" y="448945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我们喂了什么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1" name="Group 21"/>
            <p:cNvGrpSpPr/>
            <p:nvPr/>
          </p:nvGrpSpPr>
          <p:grpSpPr>
            <a:xfrm>
              <a:off x="5348287" y="3886200"/>
              <a:ext cx="314324" cy="209550"/>
              <a:chOff x="5348287" y="3886200"/>
              <a:chExt cx="314324" cy="20955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5470525" y="3956050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0" y="34925"/>
                    </a:moveTo>
                    <a:cubicBezTo>
                      <a:pt x="0" y="54213"/>
                      <a:pt x="15636" y="69850"/>
                      <a:pt x="34925" y="69850"/>
                    </a:cubicBezTo>
                    <a:cubicBezTo>
                      <a:pt x="54213" y="69850"/>
                      <a:pt x="69850" y="54213"/>
                      <a:pt x="69850" y="34925"/>
                    </a:cubicBezTo>
                    <a:cubicBezTo>
                      <a:pt x="69850" y="15636"/>
                      <a:pt x="54213" y="0"/>
                      <a:pt x="34925" y="0"/>
                    </a:cubicBezTo>
                    <a:cubicBezTo>
                      <a:pt x="15636" y="0"/>
                      <a:pt x="0" y="15636"/>
                      <a:pt x="0" y="34925"/>
                    </a:cubicBez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5348287" y="3886200"/>
                <a:ext cx="314324" cy="209550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209550">
                    <a:moveTo>
                      <a:pt x="314324" y="104775"/>
                    </a:moveTo>
                    <a:cubicBezTo>
                      <a:pt x="272415" y="174625"/>
                      <a:pt x="220027" y="209550"/>
                      <a:pt x="157162" y="209550"/>
                    </a:cubicBezTo>
                    <a:cubicBezTo>
                      <a:pt x="94297" y="209550"/>
                      <a:pt x="41910" y="174625"/>
                      <a:pt x="0" y="104775"/>
                    </a:cubicBezTo>
                    <a:cubicBezTo>
                      <a:pt x="41910" y="34925"/>
                      <a:pt x="94297" y="0"/>
                      <a:pt x="157162" y="0"/>
                    </a:cubicBezTo>
                    <a:cubicBezTo>
                      <a:pt x="220027" y="0"/>
                      <a:pt x="272415" y="34925"/>
                      <a:pt x="314324" y="104775"/>
                    </a:cubicBez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</p:grpSp>
        <p:sp>
          <p:nvSpPr>
            <p:cNvPr id="22" name="TextBox 22"/>
            <p:cNvSpPr txBox="1"/>
            <p:nvPr/>
          </p:nvSpPr>
          <p:spPr>
            <a:xfrm>
              <a:off x="4729734" y="448945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它认成了什么</a:t>
              </a:r>
            </a:p>
          </p:txBody>
        </p:sp>
        <p:sp>
          <p:nvSpPr>
            <p:cNvPr id="23" name="Freeform 23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26" name="Ellipse 26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59688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差在哪一步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平台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18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今天你只会用到这三个画面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imgs"/>
          <p:cNvGrpSpPr/>
          <p:nvPr/>
        </p:nvGrpSpPr>
        <p:grpSpPr>
          <a:xfrm>
            <a:off x="600456" y="2876550"/>
            <a:ext cx="10981944" cy="3168904"/>
            <a:chOff x="600456" y="2876550"/>
            <a:chExt cx="10981944" cy="3168904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3403600" cy="2419350"/>
            </a:xfrm>
            <a:prstGeom prst="roundRect">
              <a:avLst>
                <a:gd name="adj" fmla="val 6299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69865" y="2876550"/>
              <a:ext cx="2679895" cy="2419350"/>
            </a:xfrm>
            <a:prstGeom prst="rect">
              <a:avLst/>
            </a:prstGeom>
          </p:spPr>
        </p:pic>
        <p:sp>
          <p:nvSpPr>
            <p:cNvPr id="12" name="Ellipse 12"/>
            <p:cNvSpPr/>
            <p:nvPr/>
          </p:nvSpPr>
          <p:spPr>
            <a:xfrm>
              <a:off x="6667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897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00456" y="5407660"/>
              <a:ext cx="29260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教师端：创建课堂拿房间号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394200" y="2876550"/>
              <a:ext cx="3403600" cy="2419350"/>
            </a:xfrm>
            <a:prstGeom prst="roundRect">
              <a:avLst>
                <a:gd name="adj" fmla="val 6299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91025" y="3023592"/>
              <a:ext cx="3400425" cy="2125266"/>
            </a:xfrm>
            <a:prstGeom prst="rect">
              <a:avLst/>
            </a:prstGeom>
          </p:spPr>
        </p:pic>
        <p:sp>
          <p:nvSpPr>
            <p:cNvPr id="17" name="Ellipse 17"/>
            <p:cNvSpPr/>
            <p:nvPr/>
          </p:nvSpPr>
          <p:spPr>
            <a:xfrm>
              <a:off x="44513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5743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385056" y="5369560"/>
              <a:ext cx="2990088" cy="6758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教师端房间：左对话中板书右</a:t>
              </a:r>
              <a:b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名单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8178800" y="2876550"/>
              <a:ext cx="3403600" cy="2419350"/>
            </a:xfrm>
            <a:prstGeom prst="roundRect">
              <a:avLst>
                <a:gd name="adj" fmla="val 6299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21" name="Image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72450" y="3023592"/>
              <a:ext cx="3400425" cy="2125266"/>
            </a:xfrm>
            <a:prstGeom prst="rect">
              <a:avLst/>
            </a:prstGeom>
          </p:spPr>
        </p:pic>
        <p:sp>
          <p:nvSpPr>
            <p:cNvPr id="22" name="Ellipse 22"/>
            <p:cNvSpPr/>
            <p:nvPr/>
          </p:nvSpPr>
          <p:spPr>
            <a:xfrm>
              <a:off x="82359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83589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169656" y="5407660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学生端：看对话和板书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600456" y="6318250"/>
            <a:ext cx="3931691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下课前 1 分钟，教师依次做这三件事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改进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19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93176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这套课还能再往前走一步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9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00100" y="31019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10234" y="3086100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把数据体检前移到课前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00100" y="42576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110234" y="424180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把误判存成班级错题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00100" y="54133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110234" y="5397500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把五步做成通用检查单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600456" y="6318250"/>
            <a:ext cx="4379976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以上三项当前平台暂未提供，属规划方向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C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grpSp>
        <p:nvGrpSpPr>
          <p:cNvPr id="7" name="end-head"/>
          <p:cNvGrpSpPr/>
          <p:nvPr/>
        </p:nvGrpSpPr>
        <p:grpSpPr>
          <a:xfrm>
            <a:off x="590550" y="666750"/>
            <a:ext cx="11000994" cy="1657191"/>
            <a:chOff x="590550" y="666750"/>
            <a:chExt cx="11000994" cy="1657191"/>
          </a:xfrm>
        </p:grpSpPr>
        <p:sp>
          <p:nvSpPr>
            <p:cNvPr id="3" name="Rectangle 3"/>
            <p:cNvSpPr/>
            <p:nvPr/>
          </p:nvSpPr>
          <p:spPr>
            <a:xfrm>
              <a:off x="609600" y="6667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下课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B93A1"/>
                  </a:solidFill>
                  <a:latin typeface="+mn-lt"/>
                  <a:ea typeface="+mn-ea"/>
                  <a:cs typeface="+mn-cs"/>
                </a:rPr>
                <a:t>20 / 20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0550" y="154670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作业有三层，做一层也算完成</a:t>
              </a:r>
            </a:p>
          </p:txBody>
        </p:sp>
      </p:grpSp>
      <p:grpSp>
        <p:nvGrpSpPr>
          <p:cNvPr id="20" name="zone-text"/>
          <p:cNvGrpSpPr/>
          <p:nvPr/>
        </p:nvGrpSpPr>
        <p:grpSpPr>
          <a:xfrm>
            <a:off x="609600" y="2586990"/>
            <a:ext cx="10972800" cy="3051810"/>
            <a:chOff x="609600" y="2586990"/>
            <a:chExt cx="10972800" cy="3051810"/>
          </a:xfrm>
        </p:grpSpPr>
        <p:sp>
          <p:nvSpPr>
            <p:cNvPr id="8" name="Rectangle 8"/>
            <p:cNvSpPr/>
            <p:nvPr/>
          </p:nvSpPr>
          <p:spPr>
            <a:xfrm>
              <a:off x="609600" y="2586990"/>
              <a:ext cx="10972800" cy="852170"/>
            </a:xfrm>
            <a:prstGeom prst="roundRect">
              <a:avLst>
                <a:gd name="adj" fmla="val 20119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9" name="Ellipse 9"/>
            <p:cNvSpPr/>
            <p:nvPr/>
          </p:nvSpPr>
          <p:spPr>
            <a:xfrm>
              <a:off x="781050" y="27844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30537" y="28543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95984" y="276860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基础：写全五步流程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686810"/>
              <a:ext cx="10972800" cy="852170"/>
            </a:xfrm>
            <a:prstGeom prst="roundRect">
              <a:avLst>
                <a:gd name="adj" fmla="val 20119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3" name="Ellipse 13"/>
            <p:cNvSpPr/>
            <p:nvPr/>
          </p:nvSpPr>
          <p:spPr>
            <a:xfrm>
              <a:off x="781050" y="388429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30537" y="395414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95984" y="3868420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提高：改一次标注标准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4786630"/>
              <a:ext cx="10972800" cy="852170"/>
            </a:xfrm>
            <a:prstGeom prst="roundRect">
              <a:avLst>
                <a:gd name="adj" fmla="val 20119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781050" y="498411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30537" y="505396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95984" y="4968240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拓展：写数据体检说明</a:t>
              </a:r>
            </a:p>
          </p:txBody>
        </p:sp>
      </p:grpSp>
      <p:grpSp>
        <p:nvGrpSpPr>
          <p:cNvPr id="23" name="end-next"/>
          <p:cNvGrpSpPr/>
          <p:nvPr/>
        </p:nvGrpSpPr>
        <p:grpSpPr>
          <a:xfrm>
            <a:off x="609600" y="5924550"/>
            <a:ext cx="5288280" cy="383794"/>
            <a:chOff x="609600" y="5924550"/>
            <a:chExt cx="5288280" cy="383794"/>
          </a:xfrm>
        </p:grpSpPr>
        <p:sp>
          <p:nvSpPr>
            <p:cNvPr id="21" name="Rectangle 21"/>
            <p:cNvSpPr/>
            <p:nvPr/>
          </p:nvSpPr>
          <p:spPr>
            <a:xfrm>
              <a:off x="609600" y="5924550"/>
              <a:ext cx="47625" cy="38100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90956" y="5956300"/>
              <a:ext cx="510692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B9C0CC"/>
                  </a:solidFill>
                  <a:latin typeface="+mn-lt"/>
                  <a:ea typeface="+mn-ea"/>
                  <a:cs typeface="+mn-cs"/>
                </a:rPr>
                <a:t>下一课《智能体搭建》：把需求写成任务说明书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g79-02">
  <a:themeElements>
    <a:clrScheme name="g79-0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79-02">
      <a:maj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79-0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2026-10-26T10:49:02Z</dcterms:created>
  <dcterms:modified xsi:type="dcterms:W3CDTF">2026-10-26T10:49:02Z</dcterms:modified>
  <cp:category/>
  <cp:contentStatus/>
</cp:coreProperties>
</file>