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g79-03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g79-03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f510bfcc6174c18f.png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ab235a518eded886.png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59e117e0113d2030.png"/>
  <Relationship Id="rId3" Type="http://schemas.openxmlformats.org/officeDocument/2006/relationships/image" Target="../media/image_734c5346debc2b3e.png"/>
  <Relationship Id="rId4" Type="http://schemas.openxmlformats.org/officeDocument/2006/relationships/image" Target="../media/image_9b9723ec94f46975.png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5" name="cover-panel"/>
          <p:cNvGrpSpPr/>
          <p:nvPr/>
        </p:nvGrpSpPr>
        <p:grpSpPr>
          <a:xfrm>
            <a:off x="0" y="0"/>
            <a:ext cx="6696075" cy="6858000"/>
            <a:chOff x="0" y="0"/>
            <a:chExt cx="6696075" cy="6858000"/>
          </a:xfrm>
        </p:grpSpPr>
        <p:sp>
          <p:nvSpPr>
            <p:cNvPr id="3" name="Rectangle 3"/>
            <p:cNvSpPr/>
            <p:nvPr/>
          </p:nvSpPr>
          <p:spPr>
            <a:xfrm>
              <a:off x="0" y="0"/>
              <a:ext cx="6667500" cy="6858000"/>
            </a:xfrm>
            <a:prstGeom prst="rect">
              <a:avLst/>
            </a:prstGeom>
            <a:solidFill>
              <a:srgbClr val="161C24"/>
            </a:solidFill>
            <a:ln>
              <a:noFill/>
            </a:ln>
          </p:spPr>
        </p:sp>
        <p:sp>
          <p:nvSpPr>
            <p:cNvPr id="4" name="Rectangle 4"/>
            <p:cNvSpPr/>
            <p:nvPr/>
          </p:nvSpPr>
          <p:spPr>
            <a:xfrm>
              <a:off x="6667500" y="0"/>
              <a:ext cx="28575" cy="6858000"/>
            </a:xfrm>
            <a:prstGeom prst="rect">
              <a:avLst/>
            </a:prstGeom>
            <a:solidFill>
              <a:srgbClr val="C2570A"/>
            </a:solidFill>
            <a:ln>
              <a:noFill/>
            </a:ln>
          </p:spPr>
        </p:sp>
      </p:grpSp>
      <p:grpSp>
        <p:nvGrpSpPr>
          <p:cNvPr id="9" name="cover-photo"/>
          <p:cNvGrpSpPr/>
          <p:nvPr/>
        </p:nvGrpSpPr>
        <p:grpSpPr>
          <a:xfrm>
            <a:off x="7143750" y="1466850"/>
            <a:ext cx="4572000" cy="3854704"/>
            <a:chOff x="7143750" y="1466850"/>
            <a:chExt cx="4572000" cy="3854704"/>
          </a:xfrm>
        </p:grpSpPr>
        <p:sp>
          <p:nvSpPr>
            <p:cNvPr id="6" name="Rectangle 6"/>
            <p:cNvSpPr/>
            <p:nvPr/>
          </p:nvSpPr>
          <p:spPr>
            <a:xfrm>
              <a:off x="7143750" y="1466850"/>
              <a:ext cx="4572000" cy="3467100"/>
            </a:xfrm>
            <a:prstGeom prst="roundRect">
              <a:avLst>
                <a:gd name="adj" fmla="val 1648"/>
              </a:avLst>
            </a:prstGeom>
            <a:solidFill>
              <a:srgbClr val="C2570A"/>
            </a:solidFill>
            <a:ln>
              <a:noFill/>
            </a:ln>
          </p:spPr>
        </p:sp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19950" y="1767414"/>
              <a:ext cx="4419600" cy="2865972"/>
            </a:xfrm>
            <a:prstGeom prst="rect">
              <a:avLst/>
            </a:prstGeom>
          </p:spPr>
        </p:pic>
        <p:sp>
          <p:nvSpPr>
            <p:cNvPr id="8" name="TextBox 8"/>
            <p:cNvSpPr txBox="1"/>
            <p:nvPr/>
          </p:nvSpPr>
          <p:spPr>
            <a:xfrm>
              <a:off x="7210806" y="496951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最早的它，只能一问一答</a:t>
              </a:r>
            </a:p>
          </p:txBody>
        </p:sp>
      </p:grpSp>
      <p:grpSp>
        <p:nvGrpSpPr>
          <p:cNvPr id="17" name="cover-text"/>
          <p:cNvGrpSpPr/>
          <p:nvPr/>
        </p:nvGrpSpPr>
        <p:grpSpPr>
          <a:xfrm>
            <a:off x="590550" y="1345565"/>
            <a:ext cx="5734050" cy="5191379"/>
            <a:chOff x="590550" y="1345565"/>
            <a:chExt cx="5734050" cy="5191379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1345565"/>
              <a:ext cx="3874770" cy="1104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智能体搭建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00456" y="2310130"/>
              <a:ext cx="550674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初中（七至九年级） · 7—9 年级 · 1 课时 · 45 分钟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810000"/>
              <a:ext cx="5715000" cy="830580"/>
            </a:xfrm>
            <a:prstGeom prst="roundRect">
              <a:avLst>
                <a:gd name="adj" fmla="val 16055"/>
              </a:avLst>
            </a:prstGeom>
            <a:solidFill>
              <a:srgbClr val="2A303A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609600" y="3810000"/>
              <a:ext cx="57150" cy="83058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81634" y="3980815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EDE9E3"/>
                  </a:solidFill>
                  <a:latin typeface="+mn-lt"/>
                  <a:ea typeface="+mn-ea"/>
                  <a:cs typeface="+mn-cs"/>
                </a:rPr>
                <a:t>今天我们自己写一个助手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00456" y="588010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人工智能通识教育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00456" y="6184900"/>
              <a:ext cx="53492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本课件配合《智能体搭建》教学设计（教案）使用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目标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这节课你要带走三样东西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goals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914400" y="3095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82937" y="3184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05534" y="30988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写得出四要素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09600" y="4019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09600" y="4019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914400" y="4238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829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05534" y="4241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说得出差在哪一项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609600" y="5162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5162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914400" y="5381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82937" y="5470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05534" y="53848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提得出硬约束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路线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会改一次，胜过重写十次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6" name="zone-rout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1204912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373450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946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情境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发布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19276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5 分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2466975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2466975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3062288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230825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953322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对比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实验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076651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8 分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4324350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4324350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4919662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5088200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810696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需求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前置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4934026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7 分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6181725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6181725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6777038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6945575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6668071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角色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设定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6724764" y="5689600"/>
              <a:ext cx="5998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12 分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8039100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8039100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6" name="Ellipse 36"/>
            <p:cNvSpPr/>
            <p:nvPr/>
          </p:nvSpPr>
          <p:spPr>
            <a:xfrm>
              <a:off x="8634412" y="3181350"/>
              <a:ext cx="495300" cy="4953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8802950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8525446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归因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修订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8648776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8 分</a:t>
              </a:r>
            </a:p>
          </p:txBody>
        </p:sp>
        <p:sp>
          <p:nvSpPr>
            <p:cNvPr id="40" name="Rectangle 40"/>
            <p:cNvSpPr/>
            <p:nvPr/>
          </p:nvSpPr>
          <p:spPr>
            <a:xfrm>
              <a:off x="9896475" y="2876550"/>
              <a:ext cx="1685925" cy="3219450"/>
            </a:xfrm>
            <a:prstGeom prst="roundRect">
              <a:avLst>
                <a:gd name="adj" fmla="val 9040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41" name="Rectangle 41"/>
            <p:cNvSpPr/>
            <p:nvPr/>
          </p:nvSpPr>
          <p:spPr>
            <a:xfrm>
              <a:off x="9896475" y="2876550"/>
              <a:ext cx="1685925" cy="5715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42" name="Ellipse 42"/>
            <p:cNvSpPr/>
            <p:nvPr/>
          </p:nvSpPr>
          <p:spPr>
            <a:xfrm>
              <a:off x="10491788" y="3181350"/>
              <a:ext cx="495300" cy="4953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43" name="TextBox 43"/>
            <p:cNvSpPr txBox="1"/>
            <p:nvPr/>
          </p:nvSpPr>
          <p:spPr>
            <a:xfrm>
              <a:off x="10660325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10382822" y="3980815"/>
              <a:ext cx="7132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交付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迁移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10506151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5 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5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先说清这助手是给谁用的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3" name="zone-ask"/>
          <p:cNvGrpSpPr/>
          <p:nvPr/>
        </p:nvGrpSpPr>
        <p:grpSpPr>
          <a:xfrm>
            <a:off x="590550" y="2853690"/>
            <a:ext cx="10991850" cy="3242310"/>
            <a:chOff x="590550" y="2853690"/>
            <a:chExt cx="10991850" cy="3242310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2853690"/>
              <a:ext cx="2945892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谁能用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096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6667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122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4484" y="509524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解决哪件事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815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44386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5841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596384" y="509524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什么场景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1534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82105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3560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368284" y="509524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什么算好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5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07491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这节课只做一件事：把指令写清楚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不写代码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不拖流程图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不改模型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同一句问话，两版指令两种结果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compare"/>
          <p:cNvGrpSpPr/>
          <p:nvPr/>
        </p:nvGrpSpPr>
        <p:grpSpPr>
          <a:xfrm>
            <a:off x="609600" y="2790825"/>
            <a:ext cx="10972800" cy="3305175"/>
            <a:chOff x="609600" y="2790825"/>
            <a:chExt cx="10972800" cy="3305175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B8442A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747010" y="292735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我们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FBEDE8"/>
            </a:solidFill>
            <a:ln w="19050">
              <a:solidFill>
                <a:srgbClr val="B8442A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81634" y="4003675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只说：推荐一本书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5532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2C6E8F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872347" y="2927350"/>
              <a:ext cx="39090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它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5532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E9F1F6"/>
            </a:solidFill>
            <a:ln w="19050">
              <a:solidFill>
                <a:srgbClr val="2C6E8F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825234" y="4003675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角色＋任务＋约束＋格式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5715000" y="2790825"/>
              <a:ext cx="762000" cy="76200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8A9099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970270" y="309753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5970270" y="324612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5997892" y="3040380"/>
              <a:ext cx="196215" cy="262890"/>
            </a:xfrm>
            <a:custGeom>
              <a:avLst/>
              <a:gdLst/>
              <a:ahLst/>
              <a:cxnLst/>
              <a:rect l="l" t="t" r="r" b="b"/>
              <a:pathLst>
                <a:path w="196215" h="262890">
                  <a:moveTo>
                    <a:pt x="0" y="262890"/>
                  </a:moveTo>
                  <a:lnTo>
                    <a:pt x="196215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5067300"/>
              <a:ext cx="10972800" cy="1028700"/>
            </a:xfrm>
            <a:prstGeom prst="roundRect">
              <a:avLst>
                <a:gd name="adj" fmla="val 14815"/>
              </a:avLst>
            </a:prstGeom>
            <a:solidFill>
              <a:srgbClr val="FDF4EC"/>
            </a:solidFill>
            <a:ln w="19050">
              <a:solidFill>
                <a:srgbClr val="C2570A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609600" y="5067300"/>
              <a:ext cx="57150" cy="10287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19734" y="5337175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差在指令，不在它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同题两问，差别你一眼能看出来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5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795020" y="2876550"/>
              <a:ext cx="4601961" cy="2743200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同一个问题，左右两种回答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7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3788613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先把四问写具体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9" name="zone-steps"/>
          <p:cNvGrpSpPr/>
          <p:nvPr/>
        </p:nvGrpSpPr>
        <p:grpSpPr>
          <a:xfrm>
            <a:off x="609600" y="3518535"/>
            <a:ext cx="10972800" cy="1935480"/>
            <a:chOff x="609600" y="3518535"/>
            <a:chExt cx="10972800" cy="1935480"/>
          </a:xfrm>
        </p:grpSpPr>
        <p:sp>
          <p:nvSpPr>
            <p:cNvPr id="10" name="Rectangle 10"/>
            <p:cNvSpPr/>
            <p:nvPr/>
          </p:nvSpPr>
          <p:spPr>
            <a:xfrm>
              <a:off x="609600" y="3518535"/>
              <a:ext cx="3238500" cy="1935480"/>
            </a:xfrm>
            <a:prstGeom prst="roundRect">
              <a:avLst>
                <a:gd name="adj" fmla="val 9843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6618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1698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2584" y="4203700"/>
              <a:ext cx="24277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把「所有人」换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成具体的人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76750" y="3518535"/>
              <a:ext cx="3238500" cy="1935480"/>
            </a:xfrm>
            <a:prstGeom prst="roundRect">
              <a:avLst>
                <a:gd name="adj" fmla="val 9843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86300" y="376618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16737" y="381698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5348287" y="3870960"/>
              <a:ext cx="314324" cy="209550"/>
              <a:chOff x="5348287" y="3870960"/>
              <a:chExt cx="314324" cy="20955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5470525" y="3940810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0" y="34925"/>
                    </a:moveTo>
                    <a:cubicBezTo>
                      <a:pt x="0" y="54213"/>
                      <a:pt x="15636" y="69850"/>
                      <a:pt x="34925" y="69850"/>
                    </a:cubicBezTo>
                    <a:cubicBezTo>
                      <a:pt x="54213" y="69850"/>
                      <a:pt x="69850" y="54213"/>
                      <a:pt x="69850" y="34925"/>
                    </a:cubicBezTo>
                    <a:cubicBezTo>
                      <a:pt x="69850" y="15636"/>
                      <a:pt x="54213" y="0"/>
                      <a:pt x="34925" y="0"/>
                    </a:cubicBezTo>
                    <a:cubicBezTo>
                      <a:pt x="15636" y="0"/>
                      <a:pt x="0" y="15636"/>
                      <a:pt x="0" y="34925"/>
                    </a:cubicBez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5348287" y="3870960"/>
                <a:ext cx="314324" cy="209550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209550">
                    <a:moveTo>
                      <a:pt x="314324" y="104775"/>
                    </a:moveTo>
                    <a:cubicBezTo>
                      <a:pt x="272415" y="174625"/>
                      <a:pt x="220027" y="209550"/>
                      <a:pt x="157162" y="209550"/>
                    </a:cubicBezTo>
                    <a:cubicBezTo>
                      <a:pt x="94297" y="209550"/>
                      <a:pt x="41910" y="174625"/>
                      <a:pt x="0" y="104775"/>
                    </a:cubicBezTo>
                    <a:cubicBezTo>
                      <a:pt x="41910" y="34925"/>
                      <a:pt x="94297" y="0"/>
                      <a:pt x="157162" y="0"/>
                    </a:cubicBezTo>
                    <a:cubicBezTo>
                      <a:pt x="220027" y="0"/>
                      <a:pt x="272415" y="34925"/>
                      <a:pt x="314324" y="104775"/>
                    </a:cubicBez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</p:grpSp>
        <p:sp>
          <p:nvSpPr>
            <p:cNvPr id="22" name="TextBox 22"/>
            <p:cNvSpPr txBox="1"/>
            <p:nvPr/>
          </p:nvSpPr>
          <p:spPr>
            <a:xfrm>
              <a:off x="4729734" y="4203700"/>
              <a:ext cx="24277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把「好看」换成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能判断的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24" name="Freeform 24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25" name="Rectangle 25"/>
            <p:cNvSpPr/>
            <p:nvPr/>
          </p:nvSpPr>
          <p:spPr>
            <a:xfrm>
              <a:off x="8343900" y="3518535"/>
              <a:ext cx="3238500" cy="1935480"/>
            </a:xfrm>
            <a:prstGeom prst="roundRect">
              <a:avLst>
                <a:gd name="adj" fmla="val 9843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26" name="Ellipse 26"/>
            <p:cNvSpPr/>
            <p:nvPr/>
          </p:nvSpPr>
          <p:spPr>
            <a:xfrm>
              <a:off x="8553450" y="376618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683887" y="381698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596884" y="448945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四问都能当标准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7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102180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「所有人」不算需求，「七年级新生」才算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6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880110" y="3509010"/>
              <a:ext cx="265747" cy="220980"/>
            </a:xfrm>
            <a:custGeom>
              <a:avLst/>
              <a:gdLst/>
              <a:ahLst/>
              <a:cxnLst/>
              <a:rect l="l" t="t" r="r" b="b"/>
              <a:pathLst>
                <a:path w="265747" h="220980">
                  <a:moveTo>
                    <a:pt x="0" y="123825"/>
                  </a:moveTo>
                  <a:lnTo>
                    <a:pt x="97155" y="220980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19784" y="3375025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七年级新生找入门书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61010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EF6F3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923925" y="5267325"/>
              <a:ext cx="171450" cy="171450"/>
            </a:xfrm>
            <a:custGeom>
              <a:avLst/>
              <a:gdLst/>
              <a:ahLst/>
              <a:cxnLst/>
              <a:rect l="l" t="t" r="r" b="b"/>
              <a:pathLst>
                <a:path w="171450" h="171450">
                  <a:moveTo>
                    <a:pt x="0" y="0"/>
                  </a:moveTo>
                  <a:lnTo>
                    <a:pt x="171450" y="171450"/>
                  </a:lnTo>
                  <a:moveTo>
                    <a:pt x="171450" y="0"/>
                  </a:moveTo>
                  <a:lnTo>
                    <a:pt x="0" y="17145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B8442A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319784" y="5108575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所有人想看什么都推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12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10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39597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四句话，缺一句就散架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6" name="zone-steps"/>
          <p:cNvGrpSpPr/>
          <p:nvPr/>
        </p:nvGrpSpPr>
        <p:grpSpPr>
          <a:xfrm>
            <a:off x="609600" y="3518535"/>
            <a:ext cx="10972800" cy="1935480"/>
            <a:chOff x="609600" y="3518535"/>
            <a:chExt cx="10972800" cy="1935480"/>
          </a:xfrm>
        </p:grpSpPr>
        <p:sp>
          <p:nvSpPr>
            <p:cNvPr id="10" name="Rectangle 10"/>
            <p:cNvSpPr/>
            <p:nvPr/>
          </p:nvSpPr>
          <p:spPr>
            <a:xfrm>
              <a:off x="609600" y="3518535"/>
              <a:ext cx="3238500" cy="1935480"/>
            </a:xfrm>
            <a:prstGeom prst="roundRect">
              <a:avLst>
                <a:gd name="adj" fmla="val 9843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6618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1698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2584" y="448945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你是谁，要什么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76750" y="3518535"/>
              <a:ext cx="3238500" cy="1935480"/>
            </a:xfrm>
            <a:prstGeom prst="roundRect">
              <a:avLst>
                <a:gd name="adj" fmla="val 9843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86300" y="376618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16737" y="381698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72973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你不能做什么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43900" y="3518535"/>
              <a:ext cx="3238500" cy="1935480"/>
            </a:xfrm>
            <a:prstGeom prst="roundRect">
              <a:avLst>
                <a:gd name="adj" fmla="val 9843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23" name="Ellipse 23"/>
            <p:cNvSpPr/>
            <p:nvPr/>
          </p:nvSpPr>
          <p:spPr>
            <a:xfrm>
              <a:off x="8553450" y="376618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683887" y="381698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596884" y="4203700"/>
              <a:ext cx="20848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请按什么格式</a:t>
              </a:r>
              <a:b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12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11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最要紧的是「你不能」那一句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6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880110" y="3509010"/>
              <a:ext cx="265747" cy="220980"/>
            </a:xfrm>
            <a:custGeom>
              <a:avLst/>
              <a:gdLst/>
              <a:ahLst/>
              <a:cxnLst/>
              <a:rect l="l" t="t" r="r" b="b"/>
              <a:pathLst>
                <a:path w="265747" h="220980">
                  <a:moveTo>
                    <a:pt x="0" y="123825"/>
                  </a:moveTo>
                  <a:lnTo>
                    <a:pt x="97155" y="220980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19784" y="3375025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只推荐清单里的书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61010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EF6F3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923925" y="5267325"/>
              <a:ext cx="171450" cy="171450"/>
            </a:xfrm>
            <a:custGeom>
              <a:avLst/>
              <a:gdLst/>
              <a:ahLst/>
              <a:cxnLst/>
              <a:rect l="l" t="t" r="r" b="b"/>
              <a:pathLst>
                <a:path w="171450" h="171450">
                  <a:moveTo>
                    <a:pt x="0" y="0"/>
                  </a:moveTo>
                  <a:lnTo>
                    <a:pt x="171450" y="171450"/>
                  </a:lnTo>
                  <a:moveTo>
                    <a:pt x="171450" y="0"/>
                  </a:moveTo>
                  <a:lnTo>
                    <a:pt x="0" y="17145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B8442A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319784" y="5108575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想说什么就说什么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环节五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39597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先写现象，再改一句话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3F8FB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22706" y="2974181"/>
              <a:ext cx="5738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980" b="1" dirty="0">
                  <a:solidFill>
                    <a:srgbClr val="2C6E8F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395984" y="30861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我看到的现象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3F8FB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22706" y="4129881"/>
              <a:ext cx="5738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980" b="1" dirty="0">
                  <a:solidFill>
                    <a:srgbClr val="2C6E8F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95984" y="42418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可能缺哪一项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3F8FB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22706" y="5285581"/>
              <a:ext cx="5738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980" b="1" dirty="0">
                  <a:solidFill>
                    <a:srgbClr val="2C6E8F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395984" y="53975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我只改的这一句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环节五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只改一处，前后差得看得见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compare"/>
          <p:cNvGrpSpPr/>
          <p:nvPr/>
        </p:nvGrpSpPr>
        <p:grpSpPr>
          <a:xfrm>
            <a:off x="609600" y="2790825"/>
            <a:ext cx="10972800" cy="3305175"/>
            <a:chOff x="609600" y="2790825"/>
            <a:chExt cx="10972800" cy="3305175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B8442A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747010" y="292735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我们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FBEDE8"/>
            </a:solidFill>
            <a:ln w="19050">
              <a:solidFill>
                <a:srgbClr val="B8442A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81634" y="4003675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第一版：它编了一本书名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5532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2C6E8F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872347" y="2927350"/>
              <a:ext cx="39090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它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5532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E9F1F6"/>
            </a:solidFill>
            <a:ln w="19050">
              <a:solidFill>
                <a:srgbClr val="2C6E8F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825234" y="4003675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改后：只报清单里的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5715000" y="2790825"/>
              <a:ext cx="762000" cy="76200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8A9099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970270" y="309753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5970270" y="324612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5997892" y="3040380"/>
              <a:ext cx="196215" cy="262890"/>
            </a:xfrm>
            <a:custGeom>
              <a:avLst/>
              <a:gdLst/>
              <a:ahLst/>
              <a:cxnLst/>
              <a:rect l="l" t="t" r="r" b="b"/>
              <a:pathLst>
                <a:path w="196215" h="262890">
                  <a:moveTo>
                    <a:pt x="0" y="262890"/>
                  </a:moveTo>
                  <a:lnTo>
                    <a:pt x="196215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5067300"/>
              <a:ext cx="10972800" cy="1028700"/>
            </a:xfrm>
            <a:prstGeom prst="roundRect">
              <a:avLst>
                <a:gd name="adj" fmla="val 14815"/>
              </a:avLst>
            </a:prstGeom>
            <a:solidFill>
              <a:srgbClr val="F6F2FB"/>
            </a:solidFill>
            <a:ln w="19050">
              <a:solidFill>
                <a:srgbClr val="6B4E9B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609600" y="5067300"/>
              <a:ext cx="57150" cy="102870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19734" y="5337175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差在你不能那一句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环节六 · 5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带走的不只是书单，还有说明书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31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1481137" y="3833812"/>
              <a:ext cx="314325" cy="314324"/>
              <a:chOff x="1481137" y="3833812"/>
              <a:chExt cx="314325" cy="314324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481137" y="3833812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52387" y="314324"/>
                    </a:moveTo>
                    <a:lnTo>
                      <a:pt x="314324" y="52387"/>
                    </a:lnTo>
                    <a:lnTo>
                      <a:pt x="261937" y="0"/>
                    </a:lnTo>
                    <a:lnTo>
                      <a:pt x="0" y="261937"/>
                    </a:lnTo>
                    <a:lnTo>
                      <a:pt x="52387" y="314324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690687" y="3886200"/>
                <a:ext cx="52387" cy="52387"/>
              </a:xfrm>
              <a:custGeom>
                <a:avLst/>
                <a:gdLst/>
                <a:ahLst/>
                <a:cxnLst/>
                <a:rect l="l" t="t" r="r" b="b"/>
                <a:pathLst>
                  <a:path w="52387" h="52387">
                    <a:moveTo>
                      <a:pt x="0" y="0"/>
                    </a:moveTo>
                    <a:lnTo>
                      <a:pt x="52387" y="52387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550987" y="3833812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1725612" y="4008437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8625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需求怎么写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72973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指令怎么改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28" name="Ellipse 28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5968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什么不能编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板书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这四条全程不擦，下课还能用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需求先写清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四要素钉死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一次只改一处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00456" y="6318250"/>
            <a:ext cx="4658639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从第 1 分钟写起，放黑板最下方，全程不擦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量规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你今天做到第几档，自己勾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0" name="zone-tabl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790575"/>
            </a:xfrm>
            <a:prstGeom prst="rect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33806" y="3113088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维度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8961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4 迁移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8392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 熟练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7823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 合格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7254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 起步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33806" y="3913188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需求写得准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4619625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6562725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505825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10467975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446722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4476750"/>
              <a:ext cx="10972800" cy="8096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33806" y="4722812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要素补得全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4619625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6562725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505825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10467975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609600" y="5276850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33806" y="5532438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修订改到位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4619625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6562725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8505825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10467975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609600" y="608647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609600" y="2876550"/>
              <a:ext cx="10972800" cy="952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6" name="Rectangle 36"/>
            <p:cNvSpPr/>
            <p:nvPr/>
          </p:nvSpPr>
          <p:spPr>
            <a:xfrm>
              <a:off x="37719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57150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76581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96012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sp>
        <p:nvSpPr>
          <p:cNvPr id="41" name="TextBox 41"/>
          <p:cNvSpPr txBox="1"/>
          <p:nvPr/>
        </p:nvSpPr>
        <p:spPr>
          <a:xfrm>
            <a:off x="600456" y="6318250"/>
            <a:ext cx="559155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完整四级量规在《学习任务单》第四节，不上投影屏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任务单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这三栏得你自己填，抄它不算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36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1481137" y="3833812"/>
              <a:ext cx="314325" cy="314324"/>
              <a:chOff x="1481137" y="3833812"/>
              <a:chExt cx="314325" cy="314324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481137" y="3833812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52387" y="314324"/>
                    </a:moveTo>
                    <a:lnTo>
                      <a:pt x="314324" y="52387"/>
                    </a:lnTo>
                    <a:lnTo>
                      <a:pt x="261937" y="0"/>
                    </a:lnTo>
                    <a:lnTo>
                      <a:pt x="0" y="261937"/>
                    </a:lnTo>
                    <a:lnTo>
                      <a:pt x="52387" y="314324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690687" y="3886200"/>
                <a:ext cx="52387" cy="52387"/>
              </a:xfrm>
              <a:custGeom>
                <a:avLst/>
                <a:gdLst/>
                <a:ahLst/>
                <a:cxnLst/>
                <a:rect l="l" t="t" r="r" b="b"/>
                <a:pathLst>
                  <a:path w="52387" h="52387">
                    <a:moveTo>
                      <a:pt x="0" y="0"/>
                    </a:moveTo>
                    <a:lnTo>
                      <a:pt x="52387" y="52387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550987" y="3833812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1725612" y="4008437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8625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我怎么写的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28" name="Group 28"/>
            <p:cNvGrpSpPr/>
            <p:nvPr/>
          </p:nvGrpSpPr>
          <p:grpSpPr>
            <a:xfrm>
              <a:off x="5348287" y="3833812"/>
              <a:ext cx="314325" cy="314324"/>
              <a:chOff x="5348287" y="3833812"/>
              <a:chExt cx="314325" cy="314324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5348287" y="3833812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52387" y="314324"/>
                    </a:moveTo>
                    <a:lnTo>
                      <a:pt x="314324" y="52387"/>
                    </a:lnTo>
                    <a:lnTo>
                      <a:pt x="261937" y="0"/>
                    </a:lnTo>
                    <a:lnTo>
                      <a:pt x="0" y="261937"/>
                    </a:lnTo>
                    <a:lnTo>
                      <a:pt x="52387" y="314324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5557837" y="3886200"/>
                <a:ext cx="52387" cy="52387"/>
              </a:xfrm>
              <a:custGeom>
                <a:avLst/>
                <a:gdLst/>
                <a:ahLst/>
                <a:cxnLst/>
                <a:rect l="l" t="t" r="r" b="b"/>
                <a:pathLst>
                  <a:path w="52387" h="52387">
                    <a:moveTo>
                      <a:pt x="0" y="0"/>
                    </a:moveTo>
                    <a:lnTo>
                      <a:pt x="52387" y="52387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418137" y="3833812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5592762" y="4008437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29" name="TextBox 29"/>
            <p:cNvSpPr txBox="1"/>
            <p:nvPr/>
          </p:nvSpPr>
          <p:spPr>
            <a:xfrm>
              <a:off x="472973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它怎么答的</a:t>
              </a:r>
            </a:p>
          </p:txBody>
        </p:sp>
        <p:sp>
          <p:nvSpPr>
            <p:cNvPr id="30" name="Freeform 30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31" name="Freeform 31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33" name="Ellipse 33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4" name="TextBox 34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8596884" y="448945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我改了哪一句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平台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今天你只会用到这三个画面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0502" y="2876550"/>
              <a:ext cx="3038622" cy="2743200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教师端：创建课堂拿房间号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942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91025" y="3185517"/>
              <a:ext cx="3400425" cy="2125266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44513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5743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85056" y="5731510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教师端：对话、板书、名单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1788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72450" y="3185517"/>
              <a:ext cx="3400425" cy="2125266"/>
            </a:xfrm>
            <a:prstGeom prst="rect">
              <a:avLst/>
            </a:prstGeom>
          </p:spPr>
        </p:pic>
        <p:sp>
          <p:nvSpPr>
            <p:cNvPr id="22" name="Ellipse 22"/>
            <p:cNvSpPr/>
            <p:nvPr/>
          </p:nvSpPr>
          <p:spPr>
            <a:xfrm>
              <a:off x="82359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3589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169656" y="573151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学生端：看对话和板书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00456" y="6318250"/>
            <a:ext cx="6354851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第二张是进教室后的那一屏；下课前 1 分钟依次做这三件事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改进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这套课还能再往前走一步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00100" y="31019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10234" y="30861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把书单换成真馆藏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00100" y="42576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10234" y="42418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把指令存成班级模板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00100" y="54133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10234" y="53975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让助手自评一次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00456" y="6318250"/>
            <a:ext cx="437997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以上三项当前平台暂未提供，属规划方向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7" name="end-head"/>
          <p:cNvGrpSpPr/>
          <p:nvPr/>
        </p:nvGrpSpPr>
        <p:grpSpPr>
          <a:xfrm>
            <a:off x="590550" y="666750"/>
            <a:ext cx="11000994" cy="1657191"/>
            <a:chOff x="590550" y="666750"/>
            <a:chExt cx="11000994" cy="1657191"/>
          </a:xfrm>
        </p:grpSpPr>
        <p:sp>
          <p:nvSpPr>
            <p:cNvPr id="3" name="Rectangle 3"/>
            <p:cNvSpPr/>
            <p:nvPr/>
          </p:nvSpPr>
          <p:spPr>
            <a:xfrm>
              <a:off x="609600" y="6667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下课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B93A1"/>
                  </a:solidFill>
                  <a:latin typeface="+mn-lt"/>
                  <a:ea typeface="+mn-ea"/>
                  <a:cs typeface="+mn-cs"/>
                </a:rPr>
                <a:t>20 / 20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0550" y="154670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作业有三层，做一层也算完成</a:t>
              </a:r>
            </a:p>
          </p:txBody>
        </p:sp>
      </p:grpSp>
      <p:grpSp>
        <p:nvGrpSpPr>
          <p:cNvPr id="20" name="zone-text"/>
          <p:cNvGrpSpPr/>
          <p:nvPr/>
        </p:nvGrpSpPr>
        <p:grpSpPr>
          <a:xfrm>
            <a:off x="609600" y="2586990"/>
            <a:ext cx="10972800" cy="3051810"/>
            <a:chOff x="609600" y="2586990"/>
            <a:chExt cx="10972800" cy="3051810"/>
          </a:xfrm>
        </p:grpSpPr>
        <p:sp>
          <p:nvSpPr>
            <p:cNvPr id="8" name="Rectangle 8"/>
            <p:cNvSpPr/>
            <p:nvPr/>
          </p:nvSpPr>
          <p:spPr>
            <a:xfrm>
              <a:off x="609600" y="258699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781050" y="27844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30537" y="28543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95984" y="27686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基础：写全四要素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8681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781050" y="388429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30537" y="395414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95984" y="386842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提高：服务两类读者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478663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81050" y="498411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30537" y="505396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95984" y="496824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拓展：写一份说明书</a:t>
              </a:r>
            </a:p>
          </p:txBody>
        </p:sp>
      </p:grpSp>
      <p:grpSp>
        <p:nvGrpSpPr>
          <p:cNvPr id="23" name="end-next"/>
          <p:cNvGrpSpPr/>
          <p:nvPr/>
        </p:nvGrpSpPr>
        <p:grpSpPr>
          <a:xfrm>
            <a:off x="609600" y="5924550"/>
            <a:ext cx="4613453" cy="383794"/>
            <a:chOff x="609600" y="5924550"/>
            <a:chExt cx="4613453" cy="383794"/>
          </a:xfrm>
        </p:grpSpPr>
        <p:sp>
          <p:nvSpPr>
            <p:cNvPr id="21" name="Rectangle 21"/>
            <p:cNvSpPr/>
            <p:nvPr/>
          </p:nvSpPr>
          <p:spPr>
            <a:xfrm>
              <a:off x="609600" y="5924550"/>
              <a:ext cx="47625" cy="38100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90956" y="5956300"/>
              <a:ext cx="443209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B9C0CC"/>
                  </a:solidFill>
                  <a:latin typeface="+mn-lt"/>
                  <a:ea typeface="+mn-ea"/>
                  <a:cs typeface="+mn-cs"/>
                </a:rPr>
                <a:t>下一课《AI 伦理与社会》：结果由谁负责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g79-03">
  <a:themeElements>
    <a:clrScheme name="g79-0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79-03">
      <a:maj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79-0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2026-10-26T10:49:07Z</dcterms:created>
  <dcterms:modified xsi:type="dcterms:W3CDTF">2026-10-26T10:49:07Z</dcterms:modified>
  <cp:category/>
  <cp:contentStatus/>
</cp:coreProperties>
</file>